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Work Sans Medium"/>
      <p:regular r:id="rId23"/>
      <p:bold r:id="rId24"/>
      <p:italic r:id="rId25"/>
      <p:boldItalic r:id="rId26"/>
    </p:embeddedFont>
    <p:embeddedFont>
      <p:font typeface="Work Sans"/>
      <p:regular r:id="rId27"/>
      <p:bold r:id="rId28"/>
      <p:italic r:id="rId29"/>
      <p:boldItalic r:id="rId30"/>
    </p:embeddedFont>
    <p:embeddedFont>
      <p:font typeface="Work Sans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iBL14Y/B5bfnE3iPZ8Qh77bD4X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WorkSansMedium-bold.fntdata"/><Relationship Id="rId23" Type="http://schemas.openxmlformats.org/officeDocument/2006/relationships/font" Target="fonts/Work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Medium-boldItalic.fntdata"/><Relationship Id="rId25" Type="http://schemas.openxmlformats.org/officeDocument/2006/relationships/font" Target="fonts/WorkSansMedium-italic.fntdata"/><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regular.fntdata"/><Relationship Id="rId30" Type="http://schemas.openxmlformats.org/officeDocument/2006/relationships/font" Target="fonts/WorkSans-boldItalic.fntdata"/><Relationship Id="rId11" Type="http://schemas.openxmlformats.org/officeDocument/2006/relationships/slide" Target="slides/slide7.xml"/><Relationship Id="rId33" Type="http://schemas.openxmlformats.org/officeDocument/2006/relationships/font" Target="fonts/WorkSansLight-italic.fntdata"/><Relationship Id="rId10" Type="http://schemas.openxmlformats.org/officeDocument/2006/relationships/slide" Target="slides/slide6.xml"/><Relationship Id="rId32" Type="http://schemas.openxmlformats.org/officeDocument/2006/relationships/font" Target="fonts/WorkSansLight-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WorkSans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a45031e24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31a45031e24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a45031e24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31a45031e2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a45031e2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a45031e2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31a45031e2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a45031e2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a45031e2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1a45031e24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a45031e24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a45031e24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1a45031e24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a45031e2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31a45031e2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a45031e24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31a45031e2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elpais.com/america-colombia/2024-09-06/la-inflacion-se-frena-en-colombia-en-agosto-no-subieron-los-precios.html#:~:text=Las%20cifras%20del%20%C3%8Dndice%20de%20Precios%20al%20Consumidor%20(IPC)%20no%20muestran%20una%20variaci%C3%B3n%20mensual%2C%20algo%20inusual.%20La%20inflaci%C3%B3n%20acumulada%20en%20los%20%C3%BAltimos%2012%20meses%2C%20entonces%2C%20ha%20bajado%20al%206%2C12%25.%20Representa%20una%20ca%C3%ADda%20de%200%2C74%20puntos%20porcentuales%20en%20el%20IPC%20con%20respecto%20a%20la%20variaci%C3%B3n%20anual%20de%20julio%20(6%2C86%25)" TargetMode="External"/><Relationship Id="rId5" Type="http://schemas.openxmlformats.org/officeDocument/2006/relationships/image" Target="../media/image20.jp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0.jp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hyperlink" Target="https://www.figma.com/design/Ke9ESly6jEbQY9ujgnbVii/LuckasEnt?node-id=3365-1696&amp;t=dqTds97DH16pkqIh-1" TargetMode="External"/><Relationship Id="rId12"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docs.google.com/document/u/0/d/1IBca8McRitnq_Rrqa_It79TfgW7AhcqJVT4SAVy4m7A/edit" TargetMode="External"/><Relationship Id="rId4" Type="http://schemas.openxmlformats.org/officeDocument/2006/relationships/hyperlink" Target="https://docs.google.com/spreadsheets/d/1I2GB9Lw-8ZHv_jxfRWmvDK1U-fxJbzZi/edit?gid=1163214799#gid=1163214799" TargetMode="External"/><Relationship Id="rId9" Type="http://schemas.openxmlformats.org/officeDocument/2006/relationships/hyperlink" Target="https://github.com/SoliDeoGloria123/LuckasEnt_/blob/main/trim_1/use_case/diagrama%20de%20Clase%20UML.pdf" TargetMode="External"/><Relationship Id="rId5" Type="http://schemas.openxmlformats.org/officeDocument/2006/relationships/hyperlink" Target="https://github.com/SoliDeoGloria123/LuckasEnt_/tree/main/trim_1/mapa_bpmn" TargetMode="External"/><Relationship Id="rId6" Type="http://schemas.openxmlformats.org/officeDocument/2006/relationships/hyperlink" Target="https://docs.google.com/spreadsheets/d/1xDYWKZNrP0Eg0UXb8tV9tFtmPvHkCeHKEnuYFv_7kHg/edit?gid=1938174697#gid=1938174697" TargetMode="External"/><Relationship Id="rId7" Type="http://schemas.openxmlformats.org/officeDocument/2006/relationships/hyperlink" Target="https://github.com/SoliDeoGloria123/LuckasEnt_/tree/main/trim_1/use_case" TargetMode="External"/><Relationship Id="rId8" Type="http://schemas.openxmlformats.org/officeDocument/2006/relationships/hyperlink" Target="https://docs.google.com/document/d/1jBHsDxNU8YuVIz3RNH8zrC_s9xo-uQuxWVH10OfETNM/edit?tab=t.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0.jp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casasdecambio.com.co/como-afecta-la-inflacion-en-el-poder-adquisitivo-de-los-colombianos/#:~:text=La%20inflaci%C3%B3n%20tiene,el%20mismo%20producto." TargetMode="External"/><Relationship Id="rId4" Type="http://schemas.openxmlformats.org/officeDocument/2006/relationships/image" Target="../media/image20.jp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docs.google.com/spreadsheets/d/1I2GB9Lw-8ZHv_jxfRWmvDK1U-fxJbzZi/edit?usp=sharing&amp;ouid=118225878208130080733&amp;rtpof=true&amp;sd=true" TargetMode="External"/><Relationship Id="rId5" Type="http://schemas.openxmlformats.org/officeDocument/2006/relationships/image" Target="../media/image20.jp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0.jp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
          <p:cNvPicPr preferRelativeResize="0"/>
          <p:nvPr/>
        </p:nvPicPr>
        <p:blipFill>
          <a:blip r:embed="rId3">
            <a:alphaModFix/>
          </a:blip>
          <a:stretch>
            <a:fillRect/>
          </a:stretch>
        </p:blipFill>
        <p:spPr>
          <a:xfrm>
            <a:off x="5315425" y="1799275"/>
            <a:ext cx="2915599" cy="2915599"/>
          </a:xfrm>
          <a:prstGeom prst="rect">
            <a:avLst/>
          </a:prstGeom>
          <a:noFill/>
          <a:ln>
            <a:noFill/>
          </a:ln>
        </p:spPr>
      </p:pic>
      <p:sp>
        <p:nvSpPr>
          <p:cNvPr id="102" name="Google Shape;102;p1"/>
          <p:cNvSpPr txBox="1"/>
          <p:nvPr/>
        </p:nvSpPr>
        <p:spPr>
          <a:xfrm>
            <a:off x="995422" y="2551837"/>
            <a:ext cx="6453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MX" sz="5400">
                <a:solidFill>
                  <a:srgbClr val="3F3F3F"/>
                </a:solidFill>
                <a:latin typeface="Work Sans"/>
                <a:ea typeface="Work Sans"/>
                <a:cs typeface="Work Sans"/>
                <a:sym typeface="Work Sans"/>
              </a:rPr>
              <a:t>LuckasEnt</a:t>
            </a:r>
            <a:endParaRPr b="1" i="0" sz="4000" u="none" cap="none" strike="noStrike">
              <a:solidFill>
                <a:srgbClr val="3F3F3F"/>
              </a:solidFill>
              <a:latin typeface="Work Sans"/>
              <a:ea typeface="Work Sans"/>
              <a:cs typeface="Work Sans"/>
              <a:sym typeface="Work Sans"/>
            </a:endParaRPr>
          </a:p>
        </p:txBody>
      </p:sp>
      <p:pic>
        <p:nvPicPr>
          <p:cNvPr id="103" name="Google Shape;103;p1"/>
          <p:cNvPicPr preferRelativeResize="0"/>
          <p:nvPr/>
        </p:nvPicPr>
        <p:blipFill>
          <a:blip r:embed="rId4">
            <a:alphaModFix/>
          </a:blip>
          <a:stretch>
            <a:fillRect/>
          </a:stretch>
        </p:blipFill>
        <p:spPr>
          <a:xfrm>
            <a:off x="8364900" y="1718087"/>
            <a:ext cx="2913298" cy="30779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31a45031e24_0_4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176" name="Google Shape;176;g31a45031e24_0_41"/>
          <p:cNvSpPr txBox="1"/>
          <p:nvPr/>
        </p:nvSpPr>
        <p:spPr>
          <a:xfrm>
            <a:off x="624575" y="1808800"/>
            <a:ext cx="10515600" cy="34785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Este planteamiento se justifica en contextos </a:t>
            </a:r>
            <a:r>
              <a:rPr lang="es-MX" sz="2000">
                <a:solidFill>
                  <a:schemeClr val="dk1"/>
                </a:solidFill>
                <a:latin typeface="Work Sans Light"/>
                <a:ea typeface="Work Sans Light"/>
                <a:cs typeface="Work Sans Light"/>
                <a:sym typeface="Work Sans Light"/>
              </a:rPr>
              <a:t>problemáticos</a:t>
            </a:r>
            <a:r>
              <a:rPr lang="es-MX" sz="2000">
                <a:solidFill>
                  <a:schemeClr val="dk1"/>
                </a:solidFill>
                <a:latin typeface="Work Sans Light"/>
                <a:ea typeface="Work Sans Light"/>
                <a:cs typeface="Work Sans Light"/>
                <a:sym typeface="Work Sans Light"/>
              </a:rPr>
              <a:t>, </a:t>
            </a:r>
            <a:r>
              <a:rPr lang="es-MX" sz="2000">
                <a:solidFill>
                  <a:schemeClr val="dk1"/>
                </a:solidFill>
                <a:latin typeface="Work Sans Light"/>
                <a:ea typeface="Work Sans Light"/>
                <a:cs typeface="Work Sans Light"/>
                <a:sym typeface="Work Sans Light"/>
              </a:rPr>
              <a:t>proporcionados por la investigación realizada y</a:t>
            </a:r>
            <a:r>
              <a:rPr lang="es-MX" sz="2000">
                <a:solidFill>
                  <a:schemeClr val="dk1"/>
                </a:solidFill>
                <a:latin typeface="Work Sans Light"/>
                <a:ea typeface="Work Sans Light"/>
                <a:cs typeface="Work Sans Light"/>
                <a:sym typeface="Work Sans Light"/>
              </a:rPr>
              <a:t> estadísticas como “El (I.P.C) de Colombia, &gt;&gt; La inflación se frena en Colombia: en agosto no subieron los precios&lt;&lt; del Diario El País”,  afirmando en agosto, el IPC, índice de precios al consumidor, fue descendente en  “6,12%”, “no muestran una variación mensual, algo inusual”, (</a:t>
            </a:r>
            <a:r>
              <a:rPr lang="es-MX" sz="2000" u="sng">
                <a:solidFill>
                  <a:schemeClr val="hlink"/>
                </a:solidFill>
                <a:latin typeface="Work Sans Light"/>
                <a:ea typeface="Work Sans Light"/>
                <a:cs typeface="Work Sans Light"/>
                <a:sym typeface="Work Sans Light"/>
                <a:hlinkClick r:id="rId4"/>
              </a:rPr>
              <a:t>Reynoso</a:t>
            </a:r>
            <a:r>
              <a:rPr lang="es-MX" sz="2000">
                <a:solidFill>
                  <a:schemeClr val="dk1"/>
                </a:solidFill>
                <a:latin typeface="Work Sans Light"/>
                <a:ea typeface="Work Sans Light"/>
                <a:cs typeface="Work Sans Light"/>
                <a:sym typeface="Work Sans Light"/>
              </a:rPr>
              <a:t>, 2024).</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77" name="Google Shape;177;g31a45031e24_0_41"/>
          <p:cNvPicPr preferRelativeResize="0"/>
          <p:nvPr/>
        </p:nvPicPr>
        <p:blipFill>
          <a:blip r:embed="rId5">
            <a:alphaModFix/>
          </a:blip>
          <a:stretch>
            <a:fillRect/>
          </a:stretch>
        </p:blipFill>
        <p:spPr>
          <a:xfrm>
            <a:off x="8474851" y="120038"/>
            <a:ext cx="1080000" cy="1080000"/>
          </a:xfrm>
          <a:prstGeom prst="rect">
            <a:avLst/>
          </a:prstGeom>
          <a:noFill/>
          <a:ln>
            <a:noFill/>
          </a:ln>
        </p:spPr>
      </p:pic>
      <p:pic>
        <p:nvPicPr>
          <p:cNvPr id="178" name="Google Shape;178;g31a45031e24_0_41"/>
          <p:cNvPicPr preferRelativeResize="0"/>
          <p:nvPr/>
        </p:nvPicPr>
        <p:blipFill>
          <a:blip r:embed="rId6">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g31a45031e24_0_51"/>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MX" sz="4400">
                <a:solidFill>
                  <a:srgbClr val="0C0C0C"/>
                </a:solidFill>
                <a:latin typeface="Work Sans Medium"/>
                <a:ea typeface="Work Sans Medium"/>
                <a:cs typeface="Work Sans Medium"/>
                <a:sym typeface="Work Sans Medium"/>
              </a:rPr>
              <a:t>Justificación</a:t>
            </a:r>
            <a:endParaRPr sz="4400">
              <a:solidFill>
                <a:srgbClr val="0C0C0C"/>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dk1"/>
              </a:buClr>
              <a:buSzPts val="1100"/>
              <a:buFont typeface="Arial"/>
              <a:buNone/>
            </a:pPr>
            <a:r>
              <a:t/>
            </a:r>
            <a:endParaRPr sz="4400">
              <a:solidFill>
                <a:srgbClr val="0C0C0C"/>
              </a:solidFill>
              <a:latin typeface="Work Sans Medium"/>
              <a:ea typeface="Work Sans Medium"/>
              <a:cs typeface="Work Sans Medium"/>
              <a:sym typeface="Work Sans Medium"/>
            </a:endParaRPr>
          </a:p>
          <a:p>
            <a:pPr indent="0" lvl="0" marL="0" marR="0" rtl="0" algn="l">
              <a:lnSpc>
                <a:spcPct val="90000"/>
              </a:lnSpc>
              <a:spcBef>
                <a:spcPts val="0"/>
              </a:spcBef>
              <a:spcAft>
                <a:spcPts val="0"/>
              </a:spcAft>
              <a:buClr>
                <a:srgbClr val="0C0C0C"/>
              </a:buClr>
              <a:buSzPts val="4400"/>
              <a:buFont typeface="Work Sans Medium"/>
              <a:buNone/>
            </a:pPr>
            <a:r>
              <a:t/>
            </a:r>
            <a:endParaRPr sz="4400">
              <a:solidFill>
                <a:srgbClr val="0C0C0C"/>
              </a:solidFill>
              <a:latin typeface="Work Sans Medium"/>
              <a:ea typeface="Work Sans Medium"/>
              <a:cs typeface="Work Sans Medium"/>
              <a:sym typeface="Work Sans Medium"/>
            </a:endParaRPr>
          </a:p>
        </p:txBody>
      </p:sp>
      <p:sp>
        <p:nvSpPr>
          <p:cNvPr id="184" name="Google Shape;184;g31a45031e24_0_51"/>
          <p:cNvSpPr txBox="1"/>
          <p:nvPr/>
        </p:nvSpPr>
        <p:spPr>
          <a:xfrm>
            <a:off x="649750" y="1569700"/>
            <a:ext cx="10515600" cy="53256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Sin embargo, esto </a:t>
            </a:r>
            <a:r>
              <a:rPr lang="es-MX" sz="2000">
                <a:solidFill>
                  <a:schemeClr val="dk1"/>
                </a:solidFill>
                <a:latin typeface="Work Sans Light"/>
                <a:ea typeface="Work Sans Light"/>
                <a:cs typeface="Work Sans Light"/>
                <a:sym typeface="Work Sans Light"/>
              </a:rPr>
              <a:t>varía</a:t>
            </a:r>
            <a:r>
              <a:rPr lang="es-MX" sz="2000">
                <a:solidFill>
                  <a:schemeClr val="dk1"/>
                </a:solidFill>
                <a:latin typeface="Work Sans Light"/>
                <a:ea typeface="Work Sans Light"/>
                <a:cs typeface="Work Sans Light"/>
                <a:sym typeface="Work Sans Light"/>
              </a:rPr>
              <a:t> cada vez más, aumentando la </a:t>
            </a:r>
            <a:r>
              <a:rPr lang="es-MX" sz="2000">
                <a:solidFill>
                  <a:schemeClr val="dk1"/>
                </a:solidFill>
                <a:latin typeface="Work Sans Light"/>
                <a:ea typeface="Work Sans Light"/>
                <a:cs typeface="Work Sans Light"/>
                <a:sym typeface="Work Sans Light"/>
              </a:rPr>
              <a:t>tasa</a:t>
            </a:r>
            <a:r>
              <a:rPr lang="es-MX" sz="2000">
                <a:solidFill>
                  <a:schemeClr val="dk1"/>
                </a:solidFill>
                <a:latin typeface="Work Sans Light"/>
                <a:ea typeface="Work Sans Light"/>
                <a:cs typeface="Work Sans Light"/>
                <a:sym typeface="Work Sans Light"/>
              </a:rPr>
              <a:t> de </a:t>
            </a:r>
            <a:r>
              <a:rPr lang="es-MX" sz="2000">
                <a:solidFill>
                  <a:schemeClr val="dk1"/>
                </a:solidFill>
                <a:latin typeface="Work Sans Light"/>
                <a:ea typeface="Work Sans Light"/>
                <a:cs typeface="Work Sans Light"/>
                <a:sym typeface="Work Sans Light"/>
              </a:rPr>
              <a:t>adquisición</a:t>
            </a:r>
            <a:r>
              <a:rPr lang="es-MX" sz="2000">
                <a:solidFill>
                  <a:schemeClr val="dk1"/>
                </a:solidFill>
                <a:latin typeface="Work Sans Light"/>
                <a:ea typeface="Work Sans Light"/>
                <a:cs typeface="Work Sans Light"/>
                <a:sym typeface="Work Sans Light"/>
              </a:rPr>
              <a:t> de </a:t>
            </a:r>
            <a:r>
              <a:rPr lang="es-MX" sz="2000">
                <a:solidFill>
                  <a:schemeClr val="dk1"/>
                </a:solidFill>
                <a:latin typeface="Work Sans Light"/>
                <a:ea typeface="Work Sans Light"/>
                <a:cs typeface="Work Sans Light"/>
                <a:sym typeface="Work Sans Light"/>
              </a:rPr>
              <a:t>productos</a:t>
            </a:r>
            <a:r>
              <a:rPr lang="es-MX" sz="2000">
                <a:solidFill>
                  <a:schemeClr val="dk1"/>
                </a:solidFill>
                <a:latin typeface="Work Sans Light"/>
                <a:ea typeface="Work Sans Light"/>
                <a:cs typeface="Work Sans Light"/>
                <a:sym typeface="Work Sans Light"/>
              </a:rPr>
              <a:t>, propiamente de la canasta familiar, es decir, el alza de precios, generando en los consumidores, cambios repentinos frente al </a:t>
            </a:r>
            <a:r>
              <a:rPr lang="es-MX" sz="2000">
                <a:solidFill>
                  <a:schemeClr val="dk1"/>
                </a:solidFill>
                <a:latin typeface="Work Sans Light"/>
                <a:ea typeface="Work Sans Light"/>
                <a:cs typeface="Work Sans Light"/>
                <a:sym typeface="Work Sans Light"/>
              </a:rPr>
              <a:t>priorizar</a:t>
            </a:r>
            <a:r>
              <a:rPr lang="es-MX" sz="2000">
                <a:solidFill>
                  <a:schemeClr val="dk1"/>
                </a:solidFill>
                <a:latin typeface="Work Sans Light"/>
                <a:ea typeface="Work Sans Light"/>
                <a:cs typeface="Work Sans Light"/>
                <a:sym typeface="Work Sans Light"/>
              </a:rPr>
              <a:t> lo primordial para la supervivencia.</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Sumado a esto, la falta de conocimiento de algunas personas en temas administrativos de </a:t>
            </a:r>
            <a:r>
              <a:rPr lang="es-MX" sz="2000">
                <a:solidFill>
                  <a:schemeClr val="dk1"/>
                </a:solidFill>
                <a:latin typeface="Work Sans Light"/>
                <a:ea typeface="Work Sans Light"/>
                <a:cs typeface="Work Sans Light"/>
                <a:sym typeface="Work Sans Light"/>
              </a:rPr>
              <a:t>financiación</a:t>
            </a:r>
            <a:r>
              <a:rPr lang="es-MX" sz="2000">
                <a:solidFill>
                  <a:schemeClr val="dk1"/>
                </a:solidFill>
                <a:latin typeface="Work Sans Light"/>
                <a:ea typeface="Work Sans Light"/>
                <a:cs typeface="Work Sans Light"/>
                <a:sym typeface="Work Sans Light"/>
              </a:rPr>
              <a:t>, genera una muy mala </a:t>
            </a:r>
            <a:r>
              <a:rPr lang="es-MX" sz="2000">
                <a:solidFill>
                  <a:schemeClr val="dk1"/>
                </a:solidFill>
                <a:latin typeface="Work Sans Light"/>
                <a:ea typeface="Work Sans Light"/>
                <a:cs typeface="Work Sans Light"/>
                <a:sym typeface="Work Sans Light"/>
              </a:rPr>
              <a:t>organización</a:t>
            </a:r>
            <a:r>
              <a:rPr lang="es-MX" sz="2000">
                <a:solidFill>
                  <a:schemeClr val="dk1"/>
                </a:solidFill>
                <a:latin typeface="Work Sans Light"/>
                <a:ea typeface="Work Sans Light"/>
                <a:cs typeface="Work Sans Light"/>
                <a:sym typeface="Work Sans Light"/>
              </a:rPr>
              <a:t> en la compra de sus alimentos, contribuyendo a la pobreza en Colombia.</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85" name="Google Shape;185;g31a45031e24_0_51"/>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86" name="Google Shape;186;g31a45031e24_0_51"/>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0"/>
          <p:cNvSpPr txBox="1"/>
          <p:nvPr>
            <p:ph type="title"/>
          </p:nvPr>
        </p:nvSpPr>
        <p:spPr>
          <a:xfrm>
            <a:off x="138436" y="11043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92" name="Google Shape;192;p10"/>
          <p:cNvSpPr txBox="1"/>
          <p:nvPr/>
        </p:nvSpPr>
        <p:spPr>
          <a:xfrm>
            <a:off x="372353" y="1667521"/>
            <a:ext cx="11447400" cy="698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457200" rtl="0" algn="just">
              <a:lnSpc>
                <a:spcPct val="200000"/>
              </a:lnSpc>
              <a:spcBef>
                <a:spcPts val="0"/>
              </a:spcBef>
              <a:spcAft>
                <a:spcPts val="0"/>
              </a:spcAft>
              <a:buClr>
                <a:schemeClr val="dk1"/>
              </a:buClr>
              <a:buSzPts val="1100"/>
              <a:buFont typeface="Arial"/>
              <a:buNone/>
            </a:pPr>
            <a:r>
              <a:rPr lang="es-MX" sz="1700">
                <a:solidFill>
                  <a:schemeClr val="dk1"/>
                </a:solidFill>
                <a:latin typeface="Work Sans Light"/>
                <a:ea typeface="Work Sans Light"/>
                <a:cs typeface="Work Sans Light"/>
                <a:sym typeface="Work Sans Light"/>
              </a:rPr>
              <a:t>Bien dicho en el contexto </a:t>
            </a:r>
            <a:r>
              <a:rPr lang="es-MX" sz="1700">
                <a:solidFill>
                  <a:schemeClr val="dk1"/>
                </a:solidFill>
                <a:latin typeface="Work Sans Light"/>
                <a:ea typeface="Work Sans Light"/>
                <a:cs typeface="Work Sans Light"/>
                <a:sym typeface="Work Sans Light"/>
              </a:rPr>
              <a:t>problemático</a:t>
            </a:r>
            <a:r>
              <a:rPr lang="es-MX" sz="1700">
                <a:solidFill>
                  <a:schemeClr val="dk1"/>
                </a:solidFill>
                <a:latin typeface="Work Sans Light"/>
                <a:ea typeface="Work Sans Light"/>
                <a:cs typeface="Work Sans Light"/>
                <a:sym typeface="Work Sans Light"/>
              </a:rPr>
              <a:t>, en la era digital actual, la necesidad de información precisa y actualizada se ha vuelto fundamental para la toma de decisiones, para satisfacer esta demanda, proyectos como LuckasEnt buscan desarrollar herramientas que empoderen a los consumidores y les permitan tomar decisiones de compras más informadas.</a:t>
            </a:r>
            <a:endParaRPr sz="17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Clr>
                <a:schemeClr val="dk1"/>
              </a:buClr>
              <a:buSzPts val="1100"/>
              <a:buFont typeface="Arial"/>
              <a:buNone/>
            </a:pPr>
            <a:r>
              <a:t/>
            </a:r>
            <a:endParaRPr sz="17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Clr>
                <a:schemeClr val="dk1"/>
              </a:buClr>
              <a:buSzPts val="1100"/>
              <a:buFont typeface="Arial"/>
              <a:buNone/>
            </a:pPr>
            <a:r>
              <a:rPr lang="es-MX" sz="1700">
                <a:solidFill>
                  <a:schemeClr val="dk1"/>
                </a:solidFill>
                <a:latin typeface="Work Sans Light"/>
                <a:ea typeface="Work Sans Light"/>
                <a:cs typeface="Work Sans Light"/>
                <a:sym typeface="Work Sans Light"/>
              </a:rPr>
              <a:t>LuckasEnt es un software diseñado para comparar los precios de productos de la canasta básica en diferentes </a:t>
            </a:r>
            <a:r>
              <a:rPr lang="es-MX" sz="1700">
                <a:solidFill>
                  <a:schemeClr val="dk1"/>
                </a:solidFill>
                <a:latin typeface="Work Sans Light"/>
                <a:ea typeface="Work Sans Light"/>
                <a:cs typeface="Work Sans Light"/>
                <a:sym typeface="Work Sans Light"/>
              </a:rPr>
              <a:t>retailers</a:t>
            </a:r>
            <a:r>
              <a:rPr lang="es-MX" sz="1700">
                <a:solidFill>
                  <a:schemeClr val="dk1"/>
                </a:solidFill>
                <a:latin typeface="Work Sans Light"/>
                <a:ea typeface="Work Sans Light"/>
                <a:cs typeface="Work Sans Light"/>
                <a:sym typeface="Work Sans Light"/>
              </a:rPr>
              <a:t> en Colombia. A través de técnicas de web scraping, el sistema extrae datos de plataformas como Makro, Alkosto, Mercado Libre, entre otros, proporcionando a los usuarios una visión clara y actualizada de los precios.</a:t>
            </a:r>
            <a:endParaRPr sz="17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p:txBody>
      </p:sp>
      <p:pic>
        <p:nvPicPr>
          <p:cNvPr id="193" name="Google Shape;193;p10"/>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194" name="Google Shape;194;p10"/>
          <p:cNvPicPr preferRelativeResize="0"/>
          <p:nvPr/>
        </p:nvPicPr>
        <p:blipFill>
          <a:blip r:embed="rId4">
            <a:alphaModFix/>
          </a:blip>
          <a:stretch>
            <a:fillRect/>
          </a:stretch>
        </p:blipFill>
        <p:spPr>
          <a:xfrm>
            <a:off x="9666149" y="233274"/>
            <a:ext cx="1080000" cy="108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1a45031e24_1_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01" name="Google Shape;201;g31a45031e24_1_1"/>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02" name="Google Shape;202;g31a45031e24_1_1"/>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03" name="Google Shape;203;g31a45031e24_1_1"/>
          <p:cNvSpPr txBox="1"/>
          <p:nvPr/>
        </p:nvSpPr>
        <p:spPr>
          <a:xfrm>
            <a:off x="372350" y="1667525"/>
            <a:ext cx="11447400" cy="55104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s-MX" sz="2000">
                <a:latin typeface="Work Sans"/>
                <a:ea typeface="Work Sans"/>
                <a:cs typeface="Work Sans"/>
                <a:sym typeface="Work Sans"/>
              </a:rPr>
              <a:t>El proyecto se enfoca en la comparación de precios de productos de la canasta básica en supermercados colombianos tomando en cuenta la justificación, se desarrolla lo siguiente.</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Almacenamiento de información:</a:t>
            </a:r>
            <a:r>
              <a:rPr lang="es-MX" sz="2000">
                <a:latin typeface="Work Sans"/>
                <a:ea typeface="Work Sans"/>
                <a:cs typeface="Work Sans"/>
                <a:sym typeface="Work Sans"/>
              </a:rPr>
              <a:t> Almacenar la información de precios en una base de datos NoSQL para gran manejo de datos.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Búsqueda de productos:</a:t>
            </a:r>
            <a:r>
              <a:rPr lang="es-MX" sz="2000">
                <a:latin typeface="Work Sans"/>
                <a:ea typeface="Work Sans"/>
                <a:cs typeface="Work Sans"/>
                <a:sym typeface="Work Sans"/>
              </a:rPr>
              <a:t> Permitir a los usuarios buscar productos por nombre y mostrar información detallada de los productos.</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Filtro de información:</a:t>
            </a:r>
            <a:r>
              <a:rPr lang="es-MX" sz="2000">
                <a:latin typeface="Work Sans"/>
                <a:ea typeface="Work Sans"/>
                <a:cs typeface="Work Sans"/>
                <a:sym typeface="Work Sans"/>
              </a:rPr>
              <a:t> Permitir a los usuarios filtrar la información por supermercado, precio y ubicación.</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Productos: </a:t>
            </a:r>
            <a:r>
              <a:rPr lang="es-MX" sz="2000">
                <a:latin typeface="Work Sans"/>
                <a:ea typeface="Work Sans"/>
                <a:cs typeface="Work Sans"/>
                <a:sym typeface="Work Sans"/>
              </a:rPr>
              <a:t>Se limita a productos de la canasta básica.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rPr b="1" lang="es-MX" sz="2000">
                <a:latin typeface="Work Sans"/>
                <a:ea typeface="Work Sans"/>
                <a:cs typeface="Work Sans"/>
                <a:sym typeface="Work Sans"/>
              </a:rPr>
              <a:t>Ubicación:</a:t>
            </a:r>
            <a:r>
              <a:rPr lang="es-MX" sz="2000">
                <a:latin typeface="Work Sans"/>
                <a:ea typeface="Work Sans"/>
                <a:cs typeface="Work Sans"/>
                <a:sym typeface="Work Sans"/>
              </a:rPr>
              <a:t> Los datos se recolectan de retailers en colombia.</a:t>
            </a:r>
            <a:endParaRPr sz="2000">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lang="es-MX" sz="1600">
                <a:solidFill>
                  <a:schemeClr val="dk1"/>
                </a:solidFill>
                <a:latin typeface="Work Sans Light"/>
                <a:ea typeface="Work Sans Light"/>
                <a:cs typeface="Work Sans Light"/>
                <a:sym typeface="Work Sans Light"/>
              </a:rPr>
              <a:t> </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1a45031e24_0_5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10" name="Google Shape;210;g31a45031e24_0_58"/>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11" name="Google Shape;211;g31a45031e24_0_58"/>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12" name="Google Shape;212;g31a45031e24_0_58"/>
          <p:cNvSpPr txBox="1"/>
          <p:nvPr/>
        </p:nvSpPr>
        <p:spPr>
          <a:xfrm>
            <a:off x="372350" y="1667525"/>
            <a:ext cx="11447400" cy="46176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Funcionalidades:</a:t>
            </a:r>
            <a:r>
              <a:rPr lang="es-MX" sz="2000">
                <a:solidFill>
                  <a:schemeClr val="dk1"/>
                </a:solidFill>
                <a:latin typeface="Work Sans"/>
                <a:ea typeface="Work Sans"/>
                <a:cs typeface="Work Sans"/>
                <a:sym typeface="Work Sans"/>
              </a:rPr>
              <a:t> La versión inicial se centrará en la comparación de precios, dejando para futuras versiones funcionalidades más avanzadas como análisis de tendencias o recomendaciones personalizadas.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Fuentes de datos:</a:t>
            </a:r>
            <a:r>
              <a:rPr lang="es-MX" sz="2000">
                <a:solidFill>
                  <a:schemeClr val="dk1"/>
                </a:solidFill>
                <a:latin typeface="Work Sans"/>
                <a:ea typeface="Work Sans"/>
                <a:cs typeface="Work Sans"/>
                <a:sym typeface="Work Sans"/>
              </a:rPr>
              <a:t> Dependerá de la disponibilidad y estructura de los datos en las páginas web de los supermercados.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Ética y legalidad:</a:t>
            </a:r>
            <a:r>
              <a:rPr lang="es-MX" sz="2000">
                <a:solidFill>
                  <a:schemeClr val="dk1"/>
                </a:solidFill>
                <a:latin typeface="Work Sans"/>
                <a:ea typeface="Work Sans"/>
                <a:cs typeface="Work Sans"/>
                <a:sym typeface="Work Sans"/>
              </a:rPr>
              <a:t> Se respetarán las políticas de uso de cada sitio web para evitar problemas legales.</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rPr b="1" lang="es-MX" sz="2000">
                <a:solidFill>
                  <a:schemeClr val="dk1"/>
                </a:solidFill>
                <a:latin typeface="Work Sans"/>
                <a:ea typeface="Work Sans"/>
                <a:cs typeface="Work Sans"/>
                <a:sym typeface="Work Sans"/>
              </a:rPr>
              <a:t>Visualización de datos:</a:t>
            </a:r>
            <a:r>
              <a:rPr lang="es-MX" sz="2000">
                <a:solidFill>
                  <a:schemeClr val="dk1"/>
                </a:solidFill>
                <a:latin typeface="Work Sans"/>
                <a:ea typeface="Work Sans"/>
                <a:cs typeface="Work Sans"/>
                <a:sym typeface="Work Sans"/>
              </a:rPr>
              <a:t> Mostrar la ubicación de las tiendas cercanas al usuario.</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t/>
            </a:r>
            <a:endParaRPr>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1a45031e24_0_6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pic>
        <p:nvPicPr>
          <p:cNvPr id="219" name="Google Shape;219;g31a45031e24_0_66"/>
          <p:cNvPicPr preferRelativeResize="0"/>
          <p:nvPr/>
        </p:nvPicPr>
        <p:blipFill>
          <a:blip r:embed="rId3">
            <a:alphaModFix/>
          </a:blip>
          <a:stretch>
            <a:fillRect/>
          </a:stretch>
        </p:blipFill>
        <p:spPr>
          <a:xfrm>
            <a:off x="8491026" y="234163"/>
            <a:ext cx="1080000" cy="1080000"/>
          </a:xfrm>
          <a:prstGeom prst="rect">
            <a:avLst/>
          </a:prstGeom>
          <a:noFill/>
          <a:ln>
            <a:noFill/>
          </a:ln>
        </p:spPr>
      </p:pic>
      <p:pic>
        <p:nvPicPr>
          <p:cNvPr id="220" name="Google Shape;220;g31a45031e24_0_66"/>
          <p:cNvPicPr preferRelativeResize="0"/>
          <p:nvPr/>
        </p:nvPicPr>
        <p:blipFill>
          <a:blip r:embed="rId4">
            <a:alphaModFix/>
          </a:blip>
          <a:stretch>
            <a:fillRect/>
          </a:stretch>
        </p:blipFill>
        <p:spPr>
          <a:xfrm>
            <a:off x="9666149" y="233274"/>
            <a:ext cx="1080000" cy="1080000"/>
          </a:xfrm>
          <a:prstGeom prst="rect">
            <a:avLst/>
          </a:prstGeom>
          <a:noFill/>
          <a:ln>
            <a:noFill/>
          </a:ln>
        </p:spPr>
      </p:pic>
      <p:sp>
        <p:nvSpPr>
          <p:cNvPr id="221" name="Google Shape;221;g31a45031e24_0_66"/>
          <p:cNvSpPr txBox="1"/>
          <p:nvPr/>
        </p:nvSpPr>
        <p:spPr>
          <a:xfrm>
            <a:off x="372350" y="1667525"/>
            <a:ext cx="11447400" cy="56028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MX" sz="2200">
                <a:solidFill>
                  <a:schemeClr val="dk1"/>
                </a:solidFill>
                <a:latin typeface="Work Sans"/>
                <a:ea typeface="Work Sans"/>
                <a:cs typeface="Work Sans"/>
                <a:sym typeface="Work Sans"/>
              </a:rPr>
              <a:t>Herramientas y tecnologías:</a:t>
            </a:r>
            <a:endParaRPr b="1" sz="2200">
              <a:solidFill>
                <a:schemeClr val="dk1"/>
              </a:solidFill>
              <a:latin typeface="Work Sans"/>
              <a:ea typeface="Work Sans"/>
              <a:cs typeface="Work Sans"/>
              <a:sym typeface="Work Sans"/>
            </a:endParaRPr>
          </a:p>
          <a:p>
            <a:pPr indent="0" lvl="0" marL="457200" rtl="0" algn="just">
              <a:spcBef>
                <a:spcPts val="0"/>
              </a:spcBef>
              <a:spcAft>
                <a:spcPts val="0"/>
              </a:spcAft>
              <a:buNone/>
            </a:pPr>
            <a:r>
              <a:t/>
            </a:r>
            <a:endParaRPr b="1" sz="22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Lenguajes de programación:</a:t>
            </a:r>
            <a:r>
              <a:rPr lang="es-MX" sz="2000">
                <a:solidFill>
                  <a:schemeClr val="dk1"/>
                </a:solidFill>
                <a:latin typeface="Work Sans"/>
                <a:ea typeface="Work Sans"/>
                <a:cs typeface="Work Sans"/>
                <a:sym typeface="Work Sans"/>
              </a:rPr>
              <a:t> Python.</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Librerías:</a:t>
            </a:r>
            <a:r>
              <a:rPr lang="es-MX" sz="2000">
                <a:solidFill>
                  <a:schemeClr val="dk1"/>
                </a:solidFill>
                <a:latin typeface="Work Sans"/>
                <a:ea typeface="Work Sans"/>
                <a:cs typeface="Work Sans"/>
                <a:sym typeface="Work Sans"/>
              </a:rPr>
              <a:t> Pandas, Playwright, BeautifulSoup.</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Sistema operativo:</a:t>
            </a:r>
            <a:r>
              <a:rPr lang="es-MX" sz="2000">
                <a:solidFill>
                  <a:schemeClr val="dk1"/>
                </a:solidFill>
                <a:latin typeface="Work Sans"/>
                <a:ea typeface="Work Sans"/>
                <a:cs typeface="Work Sans"/>
                <a:sym typeface="Work Sans"/>
              </a:rPr>
              <a:t> Ubuntu y Linux.</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Control de versiones:</a:t>
            </a:r>
            <a:r>
              <a:rPr lang="es-MX" sz="2000">
                <a:solidFill>
                  <a:schemeClr val="dk1"/>
                </a:solidFill>
                <a:latin typeface="Work Sans"/>
                <a:ea typeface="Work Sans"/>
                <a:cs typeface="Work Sans"/>
                <a:sym typeface="Work Sans"/>
              </a:rPr>
              <a:t> Git y GitHub.</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Diagramas:</a:t>
            </a:r>
            <a:r>
              <a:rPr lang="es-MX" sz="2000">
                <a:solidFill>
                  <a:schemeClr val="dk1"/>
                </a:solidFill>
                <a:latin typeface="Work Sans"/>
                <a:ea typeface="Work Sans"/>
                <a:cs typeface="Work Sans"/>
                <a:sym typeface="Work Sans"/>
              </a:rPr>
              <a:t> Bizagi, StarUML.</a:t>
            </a:r>
            <a:endParaRPr sz="2000">
              <a:solidFill>
                <a:schemeClr val="dk1"/>
              </a:solidFill>
              <a:latin typeface="Work Sans"/>
              <a:ea typeface="Work Sans"/>
              <a:cs typeface="Work Sans"/>
              <a:sym typeface="Work Sans"/>
            </a:endParaRPr>
          </a:p>
          <a:p>
            <a:pPr indent="0" lvl="0" marL="457200" rtl="0" algn="just">
              <a:lnSpc>
                <a:spcPct val="200000"/>
              </a:lnSpc>
              <a:spcBef>
                <a:spcPts val="0"/>
              </a:spcBef>
              <a:spcAft>
                <a:spcPts val="0"/>
              </a:spcAft>
              <a:buNone/>
            </a:pPr>
            <a:r>
              <a:rPr b="1" lang="es-MX" sz="2000">
                <a:solidFill>
                  <a:schemeClr val="dk1"/>
                </a:solidFill>
                <a:latin typeface="Work Sans"/>
                <a:ea typeface="Work Sans"/>
                <a:cs typeface="Work Sans"/>
                <a:sym typeface="Work Sans"/>
              </a:rPr>
              <a:t>Prototipado:</a:t>
            </a:r>
            <a:r>
              <a:rPr lang="es-MX" sz="2000">
                <a:solidFill>
                  <a:schemeClr val="dk1"/>
                </a:solidFill>
                <a:latin typeface="Work Sans"/>
                <a:ea typeface="Work Sans"/>
                <a:cs typeface="Work Sans"/>
                <a:sym typeface="Work Sans"/>
              </a:rPr>
              <a:t> Figma.</a:t>
            </a:r>
            <a:endParaRPr b="1" sz="2000">
              <a:solidFill>
                <a:schemeClr val="dk1"/>
              </a:solidFill>
              <a:latin typeface="Work Sans"/>
              <a:ea typeface="Work Sans"/>
              <a:cs typeface="Work Sans"/>
              <a:sym typeface="Work Sans"/>
            </a:endParaRPr>
          </a:p>
          <a:p>
            <a:pPr indent="0" lvl="0" marL="0" rtl="0" algn="just">
              <a:spcBef>
                <a:spcPts val="0"/>
              </a:spcBef>
              <a:spcAft>
                <a:spcPts val="0"/>
              </a:spcAft>
              <a:buNone/>
            </a:pPr>
            <a:r>
              <a:t/>
            </a:r>
            <a:endParaRPr sz="2000">
              <a:solidFill>
                <a:schemeClr val="dk1"/>
              </a:solidFill>
              <a:latin typeface="Work Sans"/>
              <a:ea typeface="Work Sans"/>
              <a:cs typeface="Work Sans"/>
              <a:sym typeface="Work Sans"/>
            </a:endParaRPr>
          </a:p>
          <a:p>
            <a:pPr indent="0" lvl="0" marL="0" rtl="0" algn="just">
              <a:spcBef>
                <a:spcPts val="0"/>
              </a:spcBef>
              <a:spcAft>
                <a:spcPts val="0"/>
              </a:spcAft>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a:solidFill>
                <a:schemeClr val="dk1"/>
              </a:solidFill>
            </a:endParaRPr>
          </a:p>
          <a:p>
            <a:pPr indent="0" lvl="0" marL="457200" marR="0" rtl="0" algn="l">
              <a:lnSpc>
                <a:spcPct val="100000"/>
              </a:lnSpc>
              <a:spcBef>
                <a:spcPts val="0"/>
              </a:spcBef>
              <a:spcAft>
                <a:spcPts val="0"/>
              </a:spcAft>
              <a:buNone/>
            </a:pPr>
            <a:r>
              <a:t/>
            </a:r>
            <a:endParaRPr sz="2000">
              <a:latin typeface="Work Sans"/>
              <a:ea typeface="Work Sans"/>
              <a:cs typeface="Work Sans"/>
              <a:sym typeface="Work Sans"/>
            </a:endParaRPr>
          </a:p>
        </p:txBody>
      </p:sp>
      <p:pic>
        <p:nvPicPr>
          <p:cNvPr descr="Python language logo | Free SVG" id="222" name="Google Shape;222;g31a45031e24_0_66"/>
          <p:cNvPicPr preferRelativeResize="0"/>
          <p:nvPr/>
        </p:nvPicPr>
        <p:blipFill rotWithShape="1">
          <a:blip r:embed="rId5">
            <a:alphaModFix/>
          </a:blip>
          <a:srcRect b="33235" l="32114" r="29451" t="30209"/>
          <a:stretch/>
        </p:blipFill>
        <p:spPr>
          <a:xfrm>
            <a:off x="8743050" y="1598850"/>
            <a:ext cx="1766576" cy="1680275"/>
          </a:xfrm>
          <a:prstGeom prst="rect">
            <a:avLst/>
          </a:prstGeom>
          <a:noFill/>
          <a:ln>
            <a:noFill/>
          </a:ln>
        </p:spPr>
      </p:pic>
      <p:pic>
        <p:nvPicPr>
          <p:cNvPr descr="Archivo:Alice par John Tenniel 34.png - Wikipedia, la enciclopedia ..." id="223" name="Google Shape;223;g31a45031e24_0_66"/>
          <p:cNvPicPr preferRelativeResize="0"/>
          <p:nvPr/>
        </p:nvPicPr>
        <p:blipFill>
          <a:blip r:embed="rId6">
            <a:alphaModFix/>
          </a:blip>
          <a:stretch>
            <a:fillRect/>
          </a:stretch>
        </p:blipFill>
        <p:spPr>
          <a:xfrm>
            <a:off x="6899700" y="2836550"/>
            <a:ext cx="1715975" cy="2059174"/>
          </a:xfrm>
          <a:prstGeom prst="rect">
            <a:avLst/>
          </a:prstGeom>
          <a:noFill/>
          <a:ln>
            <a:noFill/>
          </a:ln>
        </p:spPr>
      </p:pic>
      <p:pic>
        <p:nvPicPr>
          <p:cNvPr descr="Archivo:Figma-logo.svg - Wikipedia, la enciclopedia libre" id="224" name="Google Shape;224;g31a45031e24_0_66"/>
          <p:cNvPicPr preferRelativeResize="0"/>
          <p:nvPr/>
        </p:nvPicPr>
        <p:blipFill>
          <a:blip r:embed="rId7">
            <a:alphaModFix/>
          </a:blip>
          <a:stretch>
            <a:fillRect/>
          </a:stretch>
        </p:blipFill>
        <p:spPr>
          <a:xfrm>
            <a:off x="8989200" y="4478500"/>
            <a:ext cx="1080000" cy="1619990"/>
          </a:xfrm>
          <a:prstGeom prst="rect">
            <a:avLst/>
          </a:prstGeom>
          <a:noFill/>
          <a:ln>
            <a:noFill/>
          </a:ln>
        </p:spPr>
      </p:pic>
      <p:sp>
        <p:nvSpPr>
          <p:cNvPr id="225" name="Google Shape;225;g31a45031e24_0_66"/>
          <p:cNvSpPr txBox="1"/>
          <p:nvPr/>
        </p:nvSpPr>
        <p:spPr>
          <a:xfrm>
            <a:off x="6370938" y="4795700"/>
            <a:ext cx="3000000" cy="492600"/>
          </a:xfrm>
          <a:prstGeom prst="rect">
            <a:avLst/>
          </a:prstGeom>
          <a:noFill/>
          <a:ln>
            <a:noFill/>
          </a:ln>
        </p:spPr>
        <p:txBody>
          <a:bodyPr anchorCtr="0" anchor="t" bIns="91425" lIns="91425" spcFirstLastPara="1" rIns="91425" wrap="square" tIns="91425">
            <a:spAutoFit/>
          </a:bodyPr>
          <a:lstStyle/>
          <a:p>
            <a:pPr indent="0" lvl="0" marL="457200" rtl="0" algn="just">
              <a:lnSpc>
                <a:spcPct val="200000"/>
              </a:lnSpc>
              <a:spcBef>
                <a:spcPts val="0"/>
              </a:spcBef>
              <a:spcAft>
                <a:spcPts val="0"/>
              </a:spcAft>
              <a:buNone/>
            </a:pPr>
            <a:r>
              <a:rPr lang="es-MX" sz="2000">
                <a:solidFill>
                  <a:schemeClr val="dk1"/>
                </a:solidFill>
                <a:latin typeface="Work Sans"/>
                <a:ea typeface="Work Sans"/>
                <a:cs typeface="Work Sans"/>
                <a:sym typeface="Work Sans"/>
              </a:rPr>
              <a:t>BeautifulSoup</a:t>
            </a:r>
            <a:endParaRPr/>
          </a:p>
        </p:txBody>
      </p:sp>
      <p:pic>
        <p:nvPicPr>
          <p:cNvPr descr="Database - Free of Charge Creative Commons Tablet image" id="226" name="Google Shape;226;g31a45031e24_0_66"/>
          <p:cNvPicPr preferRelativeResize="0"/>
          <p:nvPr/>
        </p:nvPicPr>
        <p:blipFill>
          <a:blip r:embed="rId8">
            <a:alphaModFix/>
          </a:blip>
          <a:stretch>
            <a:fillRect/>
          </a:stretch>
        </p:blipFill>
        <p:spPr>
          <a:xfrm>
            <a:off x="10322225" y="2889000"/>
            <a:ext cx="1620000" cy="16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232" name="Google Shape;232;p12"/>
          <p:cNvSpPr txBox="1"/>
          <p:nvPr/>
        </p:nvSpPr>
        <p:spPr>
          <a:xfrm>
            <a:off x="372353" y="1667521"/>
            <a:ext cx="11447400" cy="5079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600"/>
              <a:buFont typeface="Arial"/>
              <a:buNone/>
            </a:pPr>
            <a:r>
              <a:rPr lang="es-MX" sz="2200">
                <a:solidFill>
                  <a:schemeClr val="dk1"/>
                </a:solidFill>
                <a:latin typeface="Work Sans Light"/>
                <a:ea typeface="Work Sans Light"/>
                <a:cs typeface="Work Sans Light"/>
                <a:sym typeface="Work Sans Light"/>
              </a:rPr>
              <a:t>Se delimita a esta funcionalidad principal, dejando fuera otros aspectos como la calidad de los productos o la comparación con tiendas de otros países.</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rPr b="1" lang="es-MX" sz="2200">
                <a:solidFill>
                  <a:schemeClr val="dk1"/>
                </a:solidFill>
                <a:latin typeface="Work Sans"/>
                <a:ea typeface="Work Sans"/>
                <a:cs typeface="Work Sans"/>
                <a:sym typeface="Work Sans"/>
              </a:rPr>
              <a:t>Se enfoca en productos de la canasta familiar:</a:t>
            </a:r>
            <a:r>
              <a:rPr lang="es-MX" sz="2200">
                <a:solidFill>
                  <a:schemeClr val="dk1"/>
                </a:solidFill>
                <a:latin typeface="Work Sans Light"/>
                <a:ea typeface="Work Sans Light"/>
                <a:cs typeface="Work Sans Light"/>
                <a:sym typeface="Work Sans Light"/>
              </a:rPr>
              <a:t> No incluye otro tipo de productos.</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Supermercados específicos:</a:t>
            </a:r>
            <a:r>
              <a:rPr lang="es-MX" sz="2200">
                <a:solidFill>
                  <a:schemeClr val="dk1"/>
                </a:solidFill>
                <a:latin typeface="Work Sans Light"/>
                <a:ea typeface="Work Sans Light"/>
                <a:cs typeface="Work Sans Light"/>
                <a:sym typeface="Work Sans Light"/>
              </a:rPr>
              <a:t> Se limita a la información de precios de retailers en Colombia como Makro o Mercado Libre.</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Ubicación geográfica:</a:t>
            </a:r>
            <a:r>
              <a:rPr lang="es-MX" sz="2200">
                <a:solidFill>
                  <a:schemeClr val="dk1"/>
                </a:solidFill>
                <a:latin typeface="Work Sans Light"/>
                <a:ea typeface="Work Sans Light"/>
                <a:cs typeface="Work Sans Light"/>
                <a:sym typeface="Work Sans Light"/>
              </a:rPr>
              <a:t> Se centra en Colombia.</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No incluye análisis de la calidad de los productos:</a:t>
            </a:r>
            <a:r>
              <a:rPr lang="es-MX" sz="2200">
                <a:solidFill>
                  <a:schemeClr val="dk1"/>
                </a:solidFill>
                <a:latin typeface="Work Sans Light"/>
                <a:ea typeface="Work Sans Light"/>
                <a:cs typeface="Work Sans Light"/>
                <a:sym typeface="Work Sans Light"/>
              </a:rPr>
              <a:t> Solo se comparan precios.</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b="1" lang="es-MX" sz="2200">
                <a:solidFill>
                  <a:schemeClr val="dk1"/>
                </a:solidFill>
                <a:latin typeface="Work Sans"/>
                <a:ea typeface="Work Sans"/>
                <a:cs typeface="Work Sans"/>
                <a:sym typeface="Work Sans"/>
              </a:rPr>
              <a:t>La versión premium con IA es una proyección a futuro:</a:t>
            </a:r>
            <a:r>
              <a:rPr lang="es-MX" sz="2200">
                <a:solidFill>
                  <a:schemeClr val="dk1"/>
                </a:solidFill>
                <a:latin typeface="Work Sans Light"/>
                <a:ea typeface="Work Sans Light"/>
                <a:cs typeface="Work Sans Light"/>
                <a:sym typeface="Work Sans Light"/>
              </a:rPr>
              <a:t> No está incluida en la primera versión del software</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33" name="Google Shape;233;p12"/>
          <p:cNvPicPr preferRelativeResize="0"/>
          <p:nvPr/>
        </p:nvPicPr>
        <p:blipFill>
          <a:blip r:embed="rId3">
            <a:alphaModFix/>
          </a:blip>
          <a:stretch>
            <a:fillRect/>
          </a:stretch>
        </p:blipFill>
        <p:spPr>
          <a:xfrm>
            <a:off x="8765026" y="234163"/>
            <a:ext cx="1080000" cy="1080000"/>
          </a:xfrm>
          <a:prstGeom prst="rect">
            <a:avLst/>
          </a:prstGeom>
          <a:noFill/>
          <a:ln>
            <a:noFill/>
          </a:ln>
        </p:spPr>
      </p:pic>
      <p:pic>
        <p:nvPicPr>
          <p:cNvPr id="234" name="Google Shape;234;p12"/>
          <p:cNvPicPr preferRelativeResize="0"/>
          <p:nvPr/>
        </p:nvPicPr>
        <p:blipFill>
          <a:blip r:embed="rId4">
            <a:alphaModFix/>
          </a:blip>
          <a:stretch>
            <a:fillRect/>
          </a:stretch>
        </p:blipFill>
        <p:spPr>
          <a:xfrm>
            <a:off x="9891824" y="234187"/>
            <a:ext cx="1080000" cy="108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41" name="Google Shape;241;p14"/>
          <p:cNvSpPr txBox="1"/>
          <p:nvPr/>
        </p:nvSpPr>
        <p:spPr>
          <a:xfrm>
            <a:off x="1366063" y="1881018"/>
            <a:ext cx="3854400" cy="1816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3"/>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4"/>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5"/>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6"/>
              </a:rPr>
              <a:t>IEEE-830 o 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7"/>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8"/>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9"/>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sng" cap="none" strike="noStrike">
                <a:solidFill>
                  <a:schemeClr val="hlink"/>
                </a:solidFill>
                <a:latin typeface="Work Sans Light"/>
                <a:ea typeface="Work Sans Light"/>
                <a:cs typeface="Work Sans Light"/>
                <a:sym typeface="Work Sans Light"/>
                <a:hlinkClick r:id="rId10"/>
              </a:rPr>
              <a:t>Prototipo No Funcional</a:t>
            </a:r>
            <a:endParaRPr b="0" i="0" sz="1400" u="none" cap="none" strike="noStrike">
              <a:solidFill>
                <a:schemeClr val="dk1"/>
              </a:solidFill>
              <a:latin typeface="Work Sans Light"/>
              <a:ea typeface="Work Sans Light"/>
              <a:cs typeface="Work Sans Light"/>
              <a:sym typeface="Work Sans Light"/>
            </a:endParaRPr>
          </a:p>
        </p:txBody>
      </p:sp>
      <p:grpSp>
        <p:nvGrpSpPr>
          <p:cNvPr id="242" name="Google Shape;242;p14"/>
          <p:cNvGrpSpPr/>
          <p:nvPr/>
        </p:nvGrpSpPr>
        <p:grpSpPr>
          <a:xfrm>
            <a:off x="1111717" y="1494678"/>
            <a:ext cx="3239167" cy="347863"/>
            <a:chOff x="668953" y="1494678"/>
            <a:chExt cx="3239167" cy="347863"/>
          </a:xfrm>
        </p:grpSpPr>
        <p:sp>
          <p:nvSpPr>
            <p:cNvPr id="243" name="Google Shape;243;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4" name="Google Shape;244;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245" name="Google Shape;245;p14"/>
          <p:cNvSpPr txBox="1"/>
          <p:nvPr/>
        </p:nvSpPr>
        <p:spPr>
          <a:xfrm>
            <a:off x="1366063" y="4602498"/>
            <a:ext cx="3854368"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246" name="Google Shape;246;p14"/>
          <p:cNvGrpSpPr/>
          <p:nvPr/>
        </p:nvGrpSpPr>
        <p:grpSpPr>
          <a:xfrm>
            <a:off x="1060822" y="4230357"/>
            <a:ext cx="3239167" cy="347863"/>
            <a:chOff x="668953" y="1494678"/>
            <a:chExt cx="3239167" cy="347863"/>
          </a:xfrm>
        </p:grpSpPr>
        <p:sp>
          <p:nvSpPr>
            <p:cNvPr id="247" name="Google Shape;247;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8" name="Google Shape;248;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249" name="Google Shape;249;p14"/>
          <p:cNvGrpSpPr/>
          <p:nvPr/>
        </p:nvGrpSpPr>
        <p:grpSpPr>
          <a:xfrm>
            <a:off x="4902545" y="2675450"/>
            <a:ext cx="3239167" cy="347863"/>
            <a:chOff x="668953" y="1494678"/>
            <a:chExt cx="3239167" cy="347863"/>
          </a:xfrm>
        </p:grpSpPr>
        <p:sp>
          <p:nvSpPr>
            <p:cNvPr id="250" name="Google Shape;250;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252" name="Google Shape;252;p14"/>
          <p:cNvSpPr txBox="1"/>
          <p:nvPr/>
        </p:nvSpPr>
        <p:spPr>
          <a:xfrm>
            <a:off x="5138058" y="3116381"/>
            <a:ext cx="3854368" cy="52322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253" name="Google Shape;253;p14"/>
          <p:cNvGrpSpPr/>
          <p:nvPr/>
        </p:nvGrpSpPr>
        <p:grpSpPr>
          <a:xfrm>
            <a:off x="4909555" y="4722219"/>
            <a:ext cx="3239167" cy="347863"/>
            <a:chOff x="668953" y="1494678"/>
            <a:chExt cx="3239167" cy="347863"/>
          </a:xfrm>
        </p:grpSpPr>
        <p:sp>
          <p:nvSpPr>
            <p:cNvPr id="254" name="Google Shape;254;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256" name="Google Shape;256;p14"/>
          <p:cNvSpPr txBox="1"/>
          <p:nvPr/>
        </p:nvSpPr>
        <p:spPr>
          <a:xfrm>
            <a:off x="5138058" y="5219739"/>
            <a:ext cx="3854368"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257" name="Google Shape;257;p14"/>
          <p:cNvGrpSpPr/>
          <p:nvPr/>
        </p:nvGrpSpPr>
        <p:grpSpPr>
          <a:xfrm>
            <a:off x="8350341" y="3568215"/>
            <a:ext cx="3239167" cy="347863"/>
            <a:chOff x="668953" y="1494678"/>
            <a:chExt cx="3239167" cy="347863"/>
          </a:xfrm>
        </p:grpSpPr>
        <p:sp>
          <p:nvSpPr>
            <p:cNvPr id="258" name="Google Shape;258;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260" name="Google Shape;260;p14"/>
          <p:cNvSpPr txBox="1"/>
          <p:nvPr/>
        </p:nvSpPr>
        <p:spPr>
          <a:xfrm>
            <a:off x="8578844" y="4065735"/>
            <a:ext cx="2750090"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261" name="Google Shape;261;p14"/>
          <p:cNvPicPr preferRelativeResize="0"/>
          <p:nvPr/>
        </p:nvPicPr>
        <p:blipFill>
          <a:blip r:embed="rId11">
            <a:alphaModFix/>
          </a:blip>
          <a:stretch>
            <a:fillRect/>
          </a:stretch>
        </p:blipFill>
        <p:spPr>
          <a:xfrm>
            <a:off x="8765026" y="234225"/>
            <a:ext cx="1080000" cy="1080000"/>
          </a:xfrm>
          <a:prstGeom prst="rect">
            <a:avLst/>
          </a:prstGeom>
          <a:noFill/>
          <a:ln>
            <a:noFill/>
          </a:ln>
        </p:spPr>
      </p:pic>
      <p:pic>
        <p:nvPicPr>
          <p:cNvPr id="262" name="Google Shape;262;p14"/>
          <p:cNvPicPr preferRelativeResize="0"/>
          <p:nvPr/>
        </p:nvPicPr>
        <p:blipFill>
          <a:blip r:embed="rId12">
            <a:alphaModFix/>
          </a:blip>
          <a:stretch>
            <a:fillRect/>
          </a:stretch>
        </p:blipFill>
        <p:spPr>
          <a:xfrm>
            <a:off x="9891824" y="234237"/>
            <a:ext cx="1080000" cy="108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Imagen que contiene Interfaz de usuario gráfica&#10;&#10;Descripción generada automáticamente" id="267" name="Google Shape;267;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
          <p:cNvSpPr txBox="1"/>
          <p:nvPr/>
        </p:nvSpPr>
        <p:spPr>
          <a:xfrm>
            <a:off x="3091387" y="1867218"/>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lang="es-MX" sz="7200">
                <a:solidFill>
                  <a:srgbClr val="FFFFFF"/>
                </a:solidFill>
                <a:latin typeface="Work Sans"/>
                <a:ea typeface="Work Sans"/>
                <a:cs typeface="Work Sans"/>
                <a:sym typeface="Work Sans"/>
              </a:rPr>
              <a:t>LuckasEnt</a:t>
            </a:r>
            <a:endParaRPr b="1" i="0" sz="1400" u="none" cap="none" strike="noStrike">
              <a:solidFill>
                <a:srgbClr val="000000"/>
              </a:solidFill>
            </a:endParaRPr>
          </a:p>
        </p:txBody>
      </p:sp>
      <p:cxnSp>
        <p:nvCxnSpPr>
          <p:cNvPr id="109" name="Google Shape;109;p2"/>
          <p:cNvCxnSpPr/>
          <p:nvPr/>
        </p:nvCxnSpPr>
        <p:spPr>
          <a:xfrm>
            <a:off x="5227899" y="3321934"/>
            <a:ext cx="1736100" cy="0"/>
          </a:xfrm>
          <a:prstGeom prst="straightConnector1">
            <a:avLst/>
          </a:prstGeom>
          <a:noFill/>
          <a:ln cap="flat" cmpd="sng" w="9525">
            <a:solidFill>
              <a:srgbClr val="FFFFFF"/>
            </a:solidFill>
            <a:prstDash val="solid"/>
            <a:miter lim="800000"/>
            <a:headEnd len="sm" w="sm" type="none"/>
            <a:tailEnd len="sm" w="sm" type="none"/>
          </a:ln>
        </p:spPr>
      </p:cxnSp>
      <p:sp>
        <p:nvSpPr>
          <p:cNvPr id="110" name="Google Shape;110;p2"/>
          <p:cNvSpPr txBox="1"/>
          <p:nvPr/>
        </p:nvSpPr>
        <p:spPr>
          <a:xfrm>
            <a:off x="3568525" y="3476550"/>
            <a:ext cx="48129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lang="es-MX" sz="2100">
                <a:solidFill>
                  <a:srgbClr val="FFFFFF"/>
                </a:solidFill>
                <a:latin typeface="Work Sans Light"/>
                <a:ea typeface="Work Sans Light"/>
                <a:cs typeface="Work Sans Light"/>
                <a:sym typeface="Work Sans Light"/>
              </a:rPr>
              <a:t>Pedraza Martinez Steeven Sebastian</a:t>
            </a:r>
            <a:endParaRPr sz="2100">
              <a:solidFill>
                <a:srgbClr val="FFFFFF"/>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Sanchez Sierra Luis Felipe</a:t>
            </a:r>
            <a:endParaRPr sz="2100">
              <a:solidFill>
                <a:schemeClr val="lt1"/>
              </a:solidFill>
              <a:latin typeface="Work Sans Light"/>
              <a:ea typeface="Work Sans Light"/>
              <a:cs typeface="Work Sans Light"/>
              <a:sym typeface="Work Sans Light"/>
            </a:endParaRPr>
          </a:p>
          <a:p>
            <a:pPr indent="0" lvl="0" marL="0" rtl="0" algn="ctr">
              <a:lnSpc>
                <a:spcPct val="150000"/>
              </a:lnSpc>
              <a:spcBef>
                <a:spcPts val="0"/>
              </a:spcBef>
              <a:spcAft>
                <a:spcPts val="0"/>
              </a:spcAft>
              <a:buClr>
                <a:schemeClr val="dk1"/>
              </a:buClr>
              <a:buSzPts val="1600"/>
              <a:buFont typeface="Arial"/>
              <a:buNone/>
            </a:pPr>
            <a:r>
              <a:rPr lang="es-MX" sz="2100">
                <a:solidFill>
                  <a:schemeClr val="lt1"/>
                </a:solidFill>
                <a:latin typeface="Work Sans Light"/>
                <a:ea typeface="Work Sans Light"/>
                <a:cs typeface="Work Sans Light"/>
                <a:sym typeface="Work Sans Light"/>
              </a:rPr>
              <a:t>Mahecha Sabogal Juan David</a:t>
            </a:r>
            <a:endParaRPr sz="2100">
              <a:solidFill>
                <a:srgbClr val="FFFFFF"/>
              </a:solidFill>
              <a:latin typeface="Work Sans Light"/>
              <a:ea typeface="Work Sans Light"/>
              <a:cs typeface="Work Sans Light"/>
              <a:sym typeface="Work Sans Light"/>
            </a:endParaRPr>
          </a:p>
        </p:txBody>
      </p:sp>
      <p:sp>
        <p:nvSpPr>
          <p:cNvPr id="111" name="Google Shape;111;p2"/>
          <p:cNvSpPr txBox="1"/>
          <p:nvPr/>
        </p:nvSpPr>
        <p:spPr>
          <a:xfrm>
            <a:off x="1068888" y="5279998"/>
            <a:ext cx="100542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Servicio Nacional de Aprendizaje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lang="es-MX" sz="1600">
                <a:solidFill>
                  <a:srgbClr val="FFFFFF"/>
                </a:solidFill>
                <a:latin typeface="Work Sans Light"/>
                <a:ea typeface="Work Sans Light"/>
                <a:cs typeface="Work Sans Light"/>
                <a:sym typeface="Work Sans Light"/>
              </a:rPr>
              <a:t>Tecnologo</a:t>
            </a:r>
            <a:r>
              <a:rPr b="1" i="0" lang="es-MX" sz="1600" u="none" cap="none" strike="noStrike">
                <a:solidFill>
                  <a:srgbClr val="FFFFFF"/>
                </a:solidFill>
                <a:latin typeface="Work Sans Light"/>
                <a:ea typeface="Work Sans Light"/>
                <a:cs typeface="Work Sans Light"/>
                <a:sym typeface="Work Sans Light"/>
              </a:rPr>
              <a:t> en </a:t>
            </a:r>
            <a:r>
              <a:rPr b="1" lang="es-MX" sz="1600">
                <a:solidFill>
                  <a:srgbClr val="FFFFFF"/>
                </a:solidFill>
                <a:latin typeface="Work Sans Light"/>
                <a:ea typeface="Work Sans Light"/>
                <a:cs typeface="Work Sans Light"/>
                <a:sym typeface="Work Sans Light"/>
              </a:rPr>
              <a:t>Analisis y Desarrollo</a:t>
            </a:r>
            <a:r>
              <a:rPr b="1" i="0" lang="es-MX" sz="1600" u="none" cap="none" strike="noStrike">
                <a:solidFill>
                  <a:srgbClr val="FFFFFF"/>
                </a:solidFill>
                <a:latin typeface="Work Sans Light"/>
                <a:ea typeface="Work Sans Light"/>
                <a:cs typeface="Work Sans Light"/>
                <a:sym typeface="Work Sans Light"/>
              </a:rPr>
              <a:t> de Software - </a:t>
            </a:r>
            <a:r>
              <a:rPr b="1" lang="es-MX" sz="1600">
                <a:solidFill>
                  <a:srgbClr val="FFFFFF"/>
                </a:solidFill>
                <a:latin typeface="Work Sans Light"/>
                <a:ea typeface="Work Sans Light"/>
                <a:cs typeface="Work Sans Light"/>
                <a:sym typeface="Work Sans Light"/>
              </a:rPr>
              <a:t>ADSO</a:t>
            </a:r>
            <a:r>
              <a:rPr b="1" i="0" lang="es-MX" sz="1600" u="none" cap="none" strike="noStrike">
                <a:solidFill>
                  <a:srgbClr val="FFFFFF"/>
                </a:solidFill>
                <a:latin typeface="Work Sans Light"/>
                <a:ea typeface="Work Sans Light"/>
                <a:cs typeface="Work Sans Light"/>
                <a:sym typeface="Work Sans Light"/>
              </a:rPr>
              <a:t>,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FFFFFF"/>
                </a:solidFill>
                <a:latin typeface="Work Sans Light"/>
                <a:ea typeface="Work Sans Light"/>
                <a:cs typeface="Work Sans Light"/>
                <a:sym typeface="Work Sans Light"/>
              </a:rPr>
              <a:t>Bogotá, </a:t>
            </a:r>
            <a:r>
              <a:rPr b="1" lang="es-MX" sz="1600">
                <a:solidFill>
                  <a:srgbClr val="FFFFFF"/>
                </a:solidFill>
                <a:latin typeface="Work Sans Light"/>
                <a:ea typeface="Work Sans Light"/>
                <a:cs typeface="Work Sans Light"/>
                <a:sym typeface="Work Sans Light"/>
              </a:rPr>
              <a:t>31</a:t>
            </a:r>
            <a:r>
              <a:rPr b="1" i="0" lang="es-MX" sz="1600" u="none" cap="none" strike="noStrike">
                <a:solidFill>
                  <a:srgbClr val="FFFFFF"/>
                </a:solidFill>
                <a:latin typeface="Work Sans Light"/>
                <a:ea typeface="Work Sans Light"/>
                <a:cs typeface="Work Sans Light"/>
                <a:sym typeface="Work Sans Light"/>
              </a:rPr>
              <a:t> de </a:t>
            </a:r>
            <a:r>
              <a:rPr b="1" lang="es-MX" sz="1600">
                <a:solidFill>
                  <a:srgbClr val="FFFFFF"/>
                </a:solidFill>
                <a:latin typeface="Work Sans Light"/>
                <a:ea typeface="Work Sans Light"/>
                <a:cs typeface="Work Sans Light"/>
                <a:sym typeface="Work Sans Light"/>
              </a:rPr>
              <a:t>octubre</a:t>
            </a:r>
            <a:r>
              <a:rPr b="1" i="0" lang="es-MX" sz="1600" u="none" cap="none" strike="noStrike">
                <a:solidFill>
                  <a:srgbClr val="FFFFFF"/>
                </a:solidFill>
                <a:latin typeface="Work Sans Light"/>
                <a:ea typeface="Work Sans Light"/>
                <a:cs typeface="Work Sans Light"/>
                <a:sym typeface="Work Sans Light"/>
              </a:rPr>
              <a:t> de 202</a:t>
            </a:r>
            <a:r>
              <a:rPr b="1" lang="es-MX" sz="1600">
                <a:solidFill>
                  <a:srgbClr val="FFFFFF"/>
                </a:solidFill>
                <a:latin typeface="Work Sans Light"/>
                <a:ea typeface="Work Sans Light"/>
                <a:cs typeface="Work Sans Light"/>
                <a:sym typeface="Work Sans Light"/>
              </a:rPr>
              <a:t>4</a:t>
            </a:r>
            <a:endParaRPr b="1" i="0" sz="1600" u="none" cap="none" strike="noStrike">
              <a:solidFill>
                <a:srgbClr val="FFFFFF"/>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pic>
        <p:nvPicPr>
          <p:cNvPr id="116" name="Google Shape;116;p3"/>
          <p:cNvPicPr preferRelativeResize="0"/>
          <p:nvPr/>
        </p:nvPicPr>
        <p:blipFill rotWithShape="1">
          <a:blip r:embed="rId4">
            <a:alphaModFix/>
          </a:blip>
          <a:srcRect b="0" l="0" r="0" t="0"/>
          <a:stretch/>
        </p:blipFill>
        <p:spPr>
          <a:xfrm>
            <a:off x="4325576" y="-68150"/>
            <a:ext cx="10491451" cy="6994301"/>
          </a:xfrm>
          <a:prstGeom prst="rect">
            <a:avLst/>
          </a:prstGeom>
          <a:noFill/>
          <a:ln>
            <a:noFill/>
          </a:ln>
        </p:spPr>
      </p:pic>
      <p:sp>
        <p:nvSpPr>
          <p:cNvPr id="117" name="Google Shape;117;p3"/>
          <p:cNvSpPr/>
          <p:nvPr/>
        </p:nvSpPr>
        <p:spPr>
          <a:xfrm>
            <a:off x="1145893" y="1829652"/>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Ruth Sautu, en su obra sobre metodología de la investigación, sugiere que una introducción debe cumplir con ciertos elementos clave para ser efectiva. Primero, debe presentar el tema de manera clara y concisa, estableciendo el contexto y la relevancia del estudio. Luego, es importante plantear el problema de investigación y los objetivos del proyecto. Finalmente, una buena introducción debe ofrecer un resumen de la estructura del documento, proporcionando al lector una guía de lo que puede esperar1&#10;2&#10;3&#10;.&#10;&#10;Estos elementos ayudan a captar el interés del lector y a establecer una base sólida para el desarrollo del trabajo." id="118" name="Google Shape;118;p3"/>
          <p:cNvSpPr txBox="1"/>
          <p:nvPr/>
        </p:nvSpPr>
        <p:spPr>
          <a:xfrm>
            <a:off x="1145895" y="1210699"/>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extLst>
                  <a:ext uri="http://customooxmlschemas.google.com/">
                    <go:slidesCustomData xmlns:go="http://customooxmlschemas.google.com/" textRoundtripDataId="0"/>
                  </a:ext>
                </a:extLst>
              </a:rPr>
              <a:t>Introducción</a:t>
            </a:r>
            <a:endParaRPr b="0" i="0" sz="1400" u="none" cap="none" strike="noStrike">
              <a:solidFill>
                <a:srgbClr val="000000"/>
              </a:solidFill>
              <a:latin typeface="Arial"/>
              <a:ea typeface="Arial"/>
              <a:cs typeface="Arial"/>
              <a:sym typeface="Arial"/>
            </a:endParaRPr>
          </a:p>
        </p:txBody>
      </p:sp>
      <p:sp>
        <p:nvSpPr>
          <p:cNvPr id="119" name="Google Shape;119;p3"/>
          <p:cNvSpPr txBox="1"/>
          <p:nvPr/>
        </p:nvSpPr>
        <p:spPr>
          <a:xfrm>
            <a:off x="1145900" y="2328675"/>
            <a:ext cx="4463100" cy="3101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s-MX" sz="1700">
                <a:solidFill>
                  <a:schemeClr val="dk1"/>
                </a:solidFill>
                <a:latin typeface="Work Sans Light"/>
                <a:ea typeface="Work Sans Light"/>
                <a:cs typeface="Work Sans Light"/>
                <a:sym typeface="Work Sans Light"/>
              </a:rPr>
              <a:t>LuckasEnt revoluciona la forma en que los colombianos comparando Productos. Nuestra herramienta, impulsada por web scraping, permite comparar precios de productos básicos en </a:t>
            </a:r>
            <a:r>
              <a:rPr lang="es-MX" sz="1700">
                <a:solidFill>
                  <a:schemeClr val="dk1"/>
                </a:solidFill>
                <a:latin typeface="Work Sans Light"/>
                <a:ea typeface="Work Sans Light"/>
                <a:cs typeface="Work Sans Light"/>
                <a:sym typeface="Work Sans Light"/>
              </a:rPr>
              <a:t>retailers</a:t>
            </a:r>
            <a:r>
              <a:rPr lang="es-MX" sz="1700">
                <a:solidFill>
                  <a:schemeClr val="dk1"/>
                </a:solidFill>
                <a:latin typeface="Work Sans Light"/>
                <a:ea typeface="Work Sans Light"/>
                <a:cs typeface="Work Sans Light"/>
                <a:sym typeface="Work Sans Light"/>
              </a:rPr>
              <a:t> como Tiendas Makro, Alkosto, Mercado Libre, entre otros;  facilitando el ahorro y la toma de decisiones inteligentes. </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LuckasEnt</a:t>
            </a:r>
            <a:endParaRPr b="0" i="0" sz="1400" u="none" cap="none" strike="noStrike">
              <a:solidFill>
                <a:srgbClr val="000000"/>
              </a:solidFill>
              <a:latin typeface="Arial"/>
              <a:ea typeface="Arial"/>
              <a:cs typeface="Arial"/>
              <a:sym typeface="Arial"/>
            </a:endParaRPr>
          </a:p>
        </p:txBody>
      </p:sp>
      <p:sp>
        <p:nvSpPr>
          <p:cNvPr id="125" name="Google Shape;125;p4"/>
          <p:cNvSpPr txBox="1"/>
          <p:nvPr/>
        </p:nvSpPr>
        <p:spPr>
          <a:xfrm>
            <a:off x="6585925" y="1187201"/>
            <a:ext cx="4547400" cy="5017800"/>
          </a:xfrm>
          <a:prstGeom prst="rect">
            <a:avLst/>
          </a:prstGeom>
          <a:noFill/>
          <a:ln>
            <a:noFill/>
          </a:ln>
        </p:spPr>
        <p:txBody>
          <a:bodyPr anchorCtr="0" anchor="t" bIns="45700" lIns="91425" spcFirstLastPara="1" rIns="91425" wrap="square" tIns="45700">
            <a:spAutoFit/>
          </a:bodyPr>
          <a:lstStyle/>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Problema</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Objetivos</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Justificación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Alcance</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Delimitación</a:t>
            </a:r>
            <a:endParaRPr b="0" sz="1400" u="none" cap="none" strike="noStrike">
              <a:solidFill>
                <a:schemeClr val="lt2"/>
              </a:solidFill>
              <a:latin typeface="Arial"/>
              <a:ea typeface="Arial"/>
              <a:cs typeface="Arial"/>
              <a:sym typeface="Arial"/>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Entregables </a:t>
            </a:r>
            <a:endParaRPr b="1" sz="3200" u="none" cap="none" strike="noStrike">
              <a:solidFill>
                <a:schemeClr val="lt2"/>
              </a:solidFill>
              <a:latin typeface="Work Sans Light"/>
              <a:ea typeface="Work Sans Light"/>
              <a:cs typeface="Work Sans Light"/>
              <a:sym typeface="Work Sans Light"/>
            </a:endParaRPr>
          </a:p>
          <a:p>
            <a:pPr indent="-431800" lvl="0" marL="457200" marR="0" rtl="0" algn="just">
              <a:lnSpc>
                <a:spcPct val="150000"/>
              </a:lnSpc>
              <a:spcBef>
                <a:spcPts val="0"/>
              </a:spcBef>
              <a:spcAft>
                <a:spcPts val="0"/>
              </a:spcAft>
              <a:buClr>
                <a:schemeClr val="lt2"/>
              </a:buClr>
              <a:buSzPts val="3200"/>
              <a:buFont typeface="Work Sans Light"/>
              <a:buAutoNum type="arabicPeriod"/>
            </a:pPr>
            <a:r>
              <a:rPr b="1" lang="es-MX" sz="3200" u="none" cap="none" strike="noStrike">
                <a:solidFill>
                  <a:schemeClr val="lt2"/>
                </a:solidFill>
                <a:latin typeface="Work Sans Light"/>
                <a:ea typeface="Work Sans Light"/>
                <a:cs typeface="Work Sans Light"/>
                <a:sym typeface="Work Sans Light"/>
              </a:rPr>
              <a:t>Trimestre</a:t>
            </a:r>
            <a:endParaRPr b="0" sz="1400" u="none" cap="none" strike="noStrike">
              <a:solidFill>
                <a:schemeClr val="lt2"/>
              </a:solidFill>
              <a:latin typeface="Arial"/>
              <a:ea typeface="Arial"/>
              <a:cs typeface="Arial"/>
              <a:sym typeface="Arial"/>
            </a:endParaRPr>
          </a:p>
        </p:txBody>
      </p:sp>
      <p:pic>
        <p:nvPicPr>
          <p:cNvPr id="126" name="Google Shape;126;p4"/>
          <p:cNvPicPr preferRelativeResize="0"/>
          <p:nvPr/>
        </p:nvPicPr>
        <p:blipFill>
          <a:blip r:embed="rId4">
            <a:alphaModFix/>
          </a:blip>
          <a:stretch>
            <a:fillRect/>
          </a:stretch>
        </p:blipFill>
        <p:spPr>
          <a:xfrm>
            <a:off x="1156900" y="2594075"/>
            <a:ext cx="2246651" cy="2246651"/>
          </a:xfrm>
          <a:prstGeom prst="rect">
            <a:avLst/>
          </a:prstGeom>
          <a:noFill/>
          <a:ln>
            <a:noFill/>
          </a:ln>
        </p:spPr>
      </p:pic>
      <p:pic>
        <p:nvPicPr>
          <p:cNvPr id="127" name="Google Shape;127;p4"/>
          <p:cNvPicPr preferRelativeResize="0"/>
          <p:nvPr/>
        </p:nvPicPr>
        <p:blipFill>
          <a:blip r:embed="rId5">
            <a:alphaModFix/>
          </a:blip>
          <a:stretch>
            <a:fillRect/>
          </a:stretch>
        </p:blipFill>
        <p:spPr>
          <a:xfrm>
            <a:off x="3584725" y="2613200"/>
            <a:ext cx="2312925" cy="2246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3" name="Google Shape;133;p5"/>
          <p:cNvSpPr txBox="1"/>
          <p:nvPr/>
        </p:nvSpPr>
        <p:spPr>
          <a:xfrm>
            <a:off x="837925" y="1940425"/>
            <a:ext cx="10714200" cy="5941500"/>
          </a:xfrm>
          <a:prstGeom prst="rect">
            <a:avLst/>
          </a:prstGeom>
          <a:noFill/>
          <a:ln>
            <a:noFill/>
          </a:ln>
        </p:spPr>
        <p:txBody>
          <a:bodyPr anchorCtr="0" anchor="t" bIns="45700" lIns="91425" spcFirstLastPara="1" rIns="91425" wrap="square" tIns="45700">
            <a:spAutoFit/>
          </a:bodyPr>
          <a:lstStyle/>
          <a:p>
            <a:pPr indent="0" lvl="0" marL="457200" rtl="0" algn="just">
              <a:lnSpc>
                <a:spcPct val="200000"/>
              </a:lnSpc>
              <a:spcBef>
                <a:spcPts val="0"/>
              </a:spcBef>
              <a:spcAft>
                <a:spcPts val="0"/>
              </a:spcAft>
              <a:buNone/>
            </a:pPr>
            <a:r>
              <a:rPr lang="es-MX" sz="2000">
                <a:solidFill>
                  <a:schemeClr val="dk1"/>
                </a:solidFill>
                <a:latin typeface="Work Sans Light"/>
                <a:ea typeface="Work Sans Light"/>
                <a:cs typeface="Work Sans Light"/>
                <a:sym typeface="Work Sans Light"/>
              </a:rPr>
              <a:t>En la era digital actual, la </a:t>
            </a:r>
            <a:r>
              <a:rPr b="1" lang="es-MX" sz="2000">
                <a:solidFill>
                  <a:schemeClr val="dk1"/>
                </a:solidFill>
                <a:latin typeface="Work Sans"/>
                <a:ea typeface="Work Sans"/>
                <a:cs typeface="Work Sans"/>
                <a:sym typeface="Work Sans"/>
              </a:rPr>
              <a:t>necesidad de información precisa y actualizada se ha vuelto fundamental para la toma de decisiones en el ámbito empresarial</a:t>
            </a:r>
            <a:r>
              <a:rPr lang="es-MX" sz="2000">
                <a:solidFill>
                  <a:schemeClr val="dk1"/>
                </a:solidFill>
                <a:latin typeface="Work Sans Light"/>
                <a:ea typeface="Work Sans Light"/>
                <a:cs typeface="Work Sans Light"/>
                <a:sym typeface="Work Sans Light"/>
              </a:rPr>
              <a:t>, especialmente en sectores tan competitivos como el de abarrotes y supermercados, es decir, retails.</a:t>
            </a:r>
            <a:endParaRPr sz="20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None/>
            </a:pPr>
            <a:r>
              <a:rPr lang="es-MX" sz="2000">
                <a:solidFill>
                  <a:schemeClr val="dk1"/>
                </a:solidFill>
                <a:latin typeface="Work Sans Light"/>
                <a:ea typeface="Work Sans Light"/>
                <a:cs typeface="Work Sans Light"/>
                <a:sym typeface="Work Sans Light"/>
              </a:rPr>
              <a:t>En este sentido, “</a:t>
            </a:r>
            <a:r>
              <a:rPr i="1" lang="es-MX" sz="2000">
                <a:solidFill>
                  <a:schemeClr val="dk1"/>
                </a:solidFill>
                <a:latin typeface="Work Sans Light"/>
                <a:ea typeface="Work Sans Light"/>
                <a:cs typeface="Work Sans Light"/>
                <a:sym typeface="Work Sans Light"/>
              </a:rPr>
              <a:t>La inflación tiene un impacto directo en el poder adquisitivo de las personas, ya que reducen el valor de su moneda</a:t>
            </a:r>
            <a:r>
              <a:rPr lang="es-MX" sz="2000">
                <a:solidFill>
                  <a:schemeClr val="dk1"/>
                </a:solidFill>
                <a:latin typeface="Work Sans Light"/>
                <a:ea typeface="Work Sans Light"/>
                <a:cs typeface="Work Sans Light"/>
                <a:sym typeface="Work Sans Light"/>
              </a:rPr>
              <a:t>”, (</a:t>
            </a:r>
            <a:r>
              <a:rPr lang="es-MX" sz="2000" u="sng">
                <a:solidFill>
                  <a:schemeClr val="hlink"/>
                </a:solidFill>
                <a:latin typeface="Work Sans Light"/>
                <a:ea typeface="Work Sans Light"/>
                <a:cs typeface="Work Sans Light"/>
                <a:sym typeface="Work Sans Light"/>
                <a:hlinkClick r:id="rId3"/>
              </a:rPr>
              <a:t>casasdecambio.com.co</a:t>
            </a:r>
            <a:r>
              <a:rPr lang="es-MX" sz="2000">
                <a:solidFill>
                  <a:schemeClr val="dk1"/>
                </a:solidFill>
                <a:latin typeface="Work Sans Light"/>
                <a:ea typeface="Work Sans Light"/>
                <a:cs typeface="Work Sans Light"/>
                <a:sym typeface="Work Sans Light"/>
              </a:rPr>
              <a:t>, 2024), afectando la calidad de vida en los consumidores.</a:t>
            </a:r>
            <a:endParaRPr sz="20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a:p>
            <a:pPr indent="0" lvl="0" marL="457200" rtl="0" algn="just">
              <a:lnSpc>
                <a:spcPct val="200000"/>
              </a:lnSpc>
              <a:spcBef>
                <a:spcPts val="0"/>
              </a:spcBef>
              <a:spcAft>
                <a:spcPts val="0"/>
              </a:spcAft>
              <a:buNone/>
            </a:pPr>
            <a:r>
              <a:t/>
            </a:r>
            <a:endParaRPr sz="2000">
              <a:solidFill>
                <a:schemeClr val="dk1"/>
              </a:solidFill>
              <a:latin typeface="Work Sans Light"/>
              <a:ea typeface="Work Sans Light"/>
              <a:cs typeface="Work Sans Light"/>
              <a:sym typeface="Work Sans Light"/>
            </a:endParaRPr>
          </a:p>
        </p:txBody>
      </p:sp>
      <p:pic>
        <p:nvPicPr>
          <p:cNvPr id="134" name="Google Shape;134;p5"/>
          <p:cNvPicPr preferRelativeResize="0"/>
          <p:nvPr/>
        </p:nvPicPr>
        <p:blipFill>
          <a:blip r:embed="rId4">
            <a:alphaModFix/>
          </a:blip>
          <a:stretch>
            <a:fillRect/>
          </a:stretch>
        </p:blipFill>
        <p:spPr>
          <a:xfrm>
            <a:off x="8571901" y="233263"/>
            <a:ext cx="1080000" cy="1080000"/>
          </a:xfrm>
          <a:prstGeom prst="rect">
            <a:avLst/>
          </a:prstGeom>
          <a:noFill/>
          <a:ln>
            <a:noFill/>
          </a:ln>
        </p:spPr>
      </p:pic>
      <p:pic>
        <p:nvPicPr>
          <p:cNvPr id="135" name="Google Shape;135;p5"/>
          <p:cNvPicPr preferRelativeResize="0"/>
          <p:nvPr/>
        </p:nvPicPr>
        <p:blipFill>
          <a:blip r:embed="rId5">
            <a:alphaModFix/>
          </a:blip>
          <a:stretch>
            <a:fillRect/>
          </a:stretch>
        </p:blipFill>
        <p:spPr>
          <a:xfrm>
            <a:off x="9765949" y="233262"/>
            <a:ext cx="1080000" cy="108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g31a45031e24_0_26"/>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Problema</a:t>
            </a:r>
            <a:endParaRPr b="0" i="0" sz="1400" u="none" cap="none" strike="noStrike">
              <a:solidFill>
                <a:srgbClr val="000000"/>
              </a:solidFill>
              <a:latin typeface="Arial"/>
              <a:ea typeface="Arial"/>
              <a:cs typeface="Arial"/>
              <a:sym typeface="Arial"/>
            </a:endParaRPr>
          </a:p>
        </p:txBody>
      </p:sp>
      <p:sp>
        <p:nvSpPr>
          <p:cNvPr id="141" name="Google Shape;141;g31a45031e24_0_26"/>
          <p:cNvSpPr txBox="1"/>
          <p:nvPr/>
        </p:nvSpPr>
        <p:spPr>
          <a:xfrm>
            <a:off x="838200" y="1997550"/>
            <a:ext cx="10515600" cy="47100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Con todo esto, mediante las técnicas de recolección, como el “Análisis de datos secundarios” y “encuesta”, que se encuentran registrados en el documento “</a:t>
            </a:r>
            <a:r>
              <a:rPr lang="es-MX" sz="2000" u="sng">
                <a:solidFill>
                  <a:schemeClr val="hlink"/>
                </a:solidFill>
                <a:latin typeface="Work Sans Light"/>
                <a:ea typeface="Work Sans Light"/>
                <a:cs typeface="Work Sans Light"/>
                <a:sym typeface="Work Sans Light"/>
                <a:hlinkClick r:id="rId4"/>
              </a:rPr>
              <a:t>PL01 - LK1 Recolección de Información</a:t>
            </a:r>
            <a:r>
              <a:rPr lang="es-MX" sz="2000">
                <a:solidFill>
                  <a:schemeClr val="dk1"/>
                </a:solidFill>
                <a:latin typeface="Work Sans Light"/>
                <a:ea typeface="Work Sans Light"/>
                <a:cs typeface="Work Sans Light"/>
                <a:sym typeface="Work Sans Light"/>
              </a:rPr>
              <a:t>”, del que, con la ayuda de </a:t>
            </a:r>
            <a:r>
              <a:rPr lang="es-MX" sz="2000">
                <a:solidFill>
                  <a:schemeClr val="dk1"/>
                </a:solidFill>
                <a:latin typeface="Work Sans Light"/>
                <a:ea typeface="Work Sans Light"/>
                <a:cs typeface="Work Sans Light"/>
                <a:sym typeface="Work Sans Light"/>
              </a:rPr>
              <a:t>instrumentos como la entrevista, y las fuentes web; </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rPr lang="es-MX" sz="2000">
                <a:solidFill>
                  <a:schemeClr val="dk1"/>
                </a:solidFill>
                <a:latin typeface="Work Sans Light"/>
                <a:ea typeface="Work Sans Light"/>
                <a:cs typeface="Work Sans Light"/>
                <a:sym typeface="Work Sans Light"/>
              </a:rPr>
              <a:t>El proyecto realizó una investigación, buscando corroborar las afirmaciones anteriores, llegando, a preguntarse lo siguiente:</a:t>
            </a:r>
            <a:endParaRPr sz="2000">
              <a:solidFill>
                <a:schemeClr val="dk1"/>
              </a:solidFill>
              <a:latin typeface="Work Sans Light"/>
              <a:ea typeface="Work Sans Light"/>
              <a:cs typeface="Work Sans Light"/>
              <a:sym typeface="Work Sans Light"/>
            </a:endParaRPr>
          </a:p>
          <a:p>
            <a:pPr indent="0" lvl="0" marL="0" rtl="0" algn="just">
              <a:lnSpc>
                <a:spcPct val="200000"/>
              </a:lnSpc>
              <a:spcBef>
                <a:spcPts val="0"/>
              </a:spcBef>
              <a:spcAft>
                <a:spcPts val="0"/>
              </a:spcAft>
              <a:buClr>
                <a:schemeClr val="dk1"/>
              </a:buClr>
              <a:buSzPts val="1100"/>
              <a:buFont typeface="Arial"/>
              <a:buNone/>
            </a:pPr>
            <a:r>
              <a:t/>
            </a:r>
            <a:endParaRPr sz="2000">
              <a:solidFill>
                <a:schemeClr val="dk1"/>
              </a:solidFill>
              <a:latin typeface="Work Sans Light"/>
              <a:ea typeface="Work Sans Light"/>
              <a:cs typeface="Work Sans Light"/>
              <a:sym typeface="Work Sans Light"/>
            </a:endParaRPr>
          </a:p>
        </p:txBody>
      </p:sp>
      <p:pic>
        <p:nvPicPr>
          <p:cNvPr id="142" name="Google Shape;142;g31a45031e24_0_26"/>
          <p:cNvPicPr preferRelativeResize="0"/>
          <p:nvPr/>
        </p:nvPicPr>
        <p:blipFill>
          <a:blip r:embed="rId5">
            <a:alphaModFix/>
          </a:blip>
          <a:stretch>
            <a:fillRect/>
          </a:stretch>
        </p:blipFill>
        <p:spPr>
          <a:xfrm>
            <a:off x="8474851" y="120038"/>
            <a:ext cx="1080000" cy="1080000"/>
          </a:xfrm>
          <a:prstGeom prst="rect">
            <a:avLst/>
          </a:prstGeom>
          <a:noFill/>
          <a:ln>
            <a:noFill/>
          </a:ln>
        </p:spPr>
      </p:pic>
      <p:pic>
        <p:nvPicPr>
          <p:cNvPr id="143" name="Google Shape;143;g31a45031e24_0_26"/>
          <p:cNvPicPr preferRelativeResize="0"/>
          <p:nvPr/>
        </p:nvPicPr>
        <p:blipFill>
          <a:blip r:embed="rId6">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g31a45031e24_0_12"/>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Problema</a:t>
            </a:r>
            <a:endParaRPr b="0" i="0" sz="1400" u="none" cap="none" strike="noStrike">
              <a:solidFill>
                <a:srgbClr val="000000"/>
              </a:solidFill>
              <a:latin typeface="Arial"/>
              <a:ea typeface="Arial"/>
              <a:cs typeface="Arial"/>
              <a:sym typeface="Arial"/>
            </a:endParaRPr>
          </a:p>
        </p:txBody>
      </p:sp>
      <p:sp>
        <p:nvSpPr>
          <p:cNvPr id="149" name="Google Shape;149;g31a45031e24_0_12"/>
          <p:cNvSpPr txBox="1"/>
          <p:nvPr/>
        </p:nvSpPr>
        <p:spPr>
          <a:xfrm>
            <a:off x="649750" y="2135975"/>
            <a:ext cx="10515600" cy="2862900"/>
          </a:xfrm>
          <a:prstGeom prst="rect">
            <a:avLst/>
          </a:prstGeom>
          <a:noFill/>
          <a:ln>
            <a:noFill/>
          </a:ln>
        </p:spPr>
        <p:txBody>
          <a:bodyPr anchorCtr="0" anchor="t" bIns="45700" lIns="91425" spcFirstLastPara="1" rIns="91425" wrap="square" tIns="45700">
            <a:spAutoFit/>
          </a:bodyPr>
          <a:lstStyle/>
          <a:p>
            <a:pPr indent="0" lvl="0" marL="0" rtl="0" algn="just">
              <a:lnSpc>
                <a:spcPct val="200000"/>
              </a:lnSpc>
              <a:spcBef>
                <a:spcPts val="0"/>
              </a:spcBef>
              <a:spcAft>
                <a:spcPts val="0"/>
              </a:spcAft>
              <a:buClr>
                <a:schemeClr val="dk1"/>
              </a:buClr>
              <a:buSzPts val="1100"/>
              <a:buFont typeface="Arial"/>
              <a:buNone/>
            </a:pPr>
            <a:r>
              <a:rPr i="1" lang="es-MX" sz="2000">
                <a:solidFill>
                  <a:schemeClr val="dk1"/>
                </a:solidFill>
                <a:latin typeface="Work Sans Light"/>
                <a:ea typeface="Work Sans Light"/>
                <a:cs typeface="Work Sans Light"/>
                <a:sym typeface="Work Sans Light"/>
              </a:rPr>
              <a:t>¿Cómo se puede desarrollar un software basado en web scraping que </a:t>
            </a:r>
            <a:r>
              <a:rPr b="1" i="1" lang="es-MX" sz="2000">
                <a:solidFill>
                  <a:schemeClr val="dk1"/>
                </a:solidFill>
                <a:latin typeface="Work Sans"/>
                <a:ea typeface="Work Sans"/>
                <a:cs typeface="Work Sans"/>
                <a:sym typeface="Work Sans"/>
              </a:rPr>
              <a:t>permita a los consumidores colombianos comparar precios de productos de la canasta familiar en diferentes retails</a:t>
            </a:r>
            <a:r>
              <a:rPr i="1" lang="es-MX" sz="2000">
                <a:solidFill>
                  <a:schemeClr val="dk1"/>
                </a:solidFill>
                <a:latin typeface="Work Sans Light"/>
                <a:ea typeface="Work Sans Light"/>
                <a:cs typeface="Work Sans Light"/>
                <a:sym typeface="Work Sans Light"/>
              </a:rPr>
              <a:t> (isimo, Alkosto, Makro, Mercadolibre, etc), considerando su ubicación geográfica y las ofertas disponibles, para facilitar la toma de decisiones de compra informadas y promover el ahorro?</a:t>
            </a:r>
            <a:endParaRPr b="0" i="0" sz="1400" u="none" cap="none" strike="noStrike">
              <a:solidFill>
                <a:srgbClr val="000000"/>
              </a:solidFill>
              <a:latin typeface="Arial"/>
              <a:ea typeface="Arial"/>
              <a:cs typeface="Arial"/>
              <a:sym typeface="Arial"/>
            </a:endParaRPr>
          </a:p>
        </p:txBody>
      </p:sp>
      <p:pic>
        <p:nvPicPr>
          <p:cNvPr id="150" name="Google Shape;150;g31a45031e24_0_12"/>
          <p:cNvPicPr preferRelativeResize="0"/>
          <p:nvPr/>
        </p:nvPicPr>
        <p:blipFill>
          <a:blip r:embed="rId4">
            <a:alphaModFix/>
          </a:blip>
          <a:stretch>
            <a:fillRect/>
          </a:stretch>
        </p:blipFill>
        <p:spPr>
          <a:xfrm>
            <a:off x="8474851" y="120038"/>
            <a:ext cx="1080000" cy="1080000"/>
          </a:xfrm>
          <a:prstGeom prst="rect">
            <a:avLst/>
          </a:prstGeom>
          <a:noFill/>
          <a:ln>
            <a:noFill/>
          </a:ln>
        </p:spPr>
      </p:pic>
      <p:pic>
        <p:nvPicPr>
          <p:cNvPr id="151" name="Google Shape;151;g31a45031e24_0_12"/>
          <p:cNvPicPr preferRelativeResize="0"/>
          <p:nvPr/>
        </p:nvPicPr>
        <p:blipFill>
          <a:blip r:embed="rId5">
            <a:alphaModFix/>
          </a:blip>
          <a:stretch>
            <a:fillRect/>
          </a:stretch>
        </p:blipFill>
        <p:spPr>
          <a:xfrm>
            <a:off x="9640374" y="120062"/>
            <a:ext cx="1080000" cy="10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p:nvPr/>
        </p:nvSpPr>
        <p:spPr>
          <a:xfrm>
            <a:off x="1314043" y="593940"/>
            <a:ext cx="3527266"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7"/>
          <p:cNvSpPr txBox="1"/>
          <p:nvPr/>
        </p:nvSpPr>
        <p:spPr>
          <a:xfrm>
            <a:off x="1039184" y="310961"/>
            <a:ext cx="4076985" cy="67659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58" name="Google Shape;158;p7"/>
          <p:cNvSpPr txBox="1"/>
          <p:nvPr/>
        </p:nvSpPr>
        <p:spPr>
          <a:xfrm>
            <a:off x="469775" y="1123625"/>
            <a:ext cx="62238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lang="es-MX" sz="1600">
                <a:solidFill>
                  <a:schemeClr val="dk1"/>
                </a:solidFill>
                <a:latin typeface="Work Sans Light"/>
                <a:ea typeface="Work Sans Light"/>
                <a:cs typeface="Work Sans Light"/>
                <a:sym typeface="Work Sans Light"/>
              </a:rPr>
              <a:t>Desarrollar un Sistema de Información Web llamado 'LuckasEnt' para el </a:t>
            </a:r>
            <a:r>
              <a:rPr lang="es-MX" sz="1600">
                <a:solidFill>
                  <a:schemeClr val="dk1"/>
                </a:solidFill>
                <a:latin typeface="Work Sans Light"/>
                <a:ea typeface="Work Sans Light"/>
                <a:cs typeface="Work Sans Light"/>
                <a:sym typeface="Work Sans Light"/>
              </a:rPr>
              <a:t>Análisis,</a:t>
            </a:r>
            <a:r>
              <a:rPr lang="es-MX" sz="1600">
                <a:solidFill>
                  <a:schemeClr val="dk1"/>
                </a:solidFill>
                <a:latin typeface="Work Sans Light"/>
                <a:ea typeface="Work Sans Light"/>
                <a:cs typeface="Work Sans Light"/>
                <a:sym typeface="Work Sans Light"/>
              </a:rPr>
              <a:t> soporte de Precios y Productos, frente a la toma de decisiones en los procesos</a:t>
            </a:r>
            <a:r>
              <a:rPr lang="es-MX" sz="1600">
                <a:solidFill>
                  <a:schemeClr val="dk1"/>
                </a:solidFill>
                <a:latin typeface="Work Sans Light"/>
                <a:ea typeface="Work Sans Light"/>
                <a:cs typeface="Work Sans Light"/>
                <a:sym typeface="Work Sans Light"/>
              </a:rPr>
              <a:t> de abastecimiento de retailers en Colombia</a:t>
            </a:r>
            <a:r>
              <a:rPr lang="es-MX" sz="1600">
                <a:solidFill>
                  <a:schemeClr val="dk1"/>
                </a:solidFill>
                <a:latin typeface="Work Sans Light"/>
                <a:ea typeface="Work Sans Light"/>
                <a:cs typeface="Work Sans Light"/>
                <a:sym typeface="Work Sans Light"/>
              </a:rPr>
              <a:t>, </a:t>
            </a:r>
            <a:r>
              <a:rPr lang="es-MX" sz="1600">
                <a:solidFill>
                  <a:schemeClr val="dk1"/>
                </a:solidFill>
                <a:latin typeface="Work Sans Light"/>
                <a:ea typeface="Work Sans Light"/>
                <a:cs typeface="Work Sans Light"/>
                <a:sym typeface="Work Sans Light"/>
              </a:rPr>
              <a:t>mediante el</a:t>
            </a:r>
            <a:r>
              <a:rPr lang="es-MX" sz="1600">
                <a:solidFill>
                  <a:schemeClr val="dk1"/>
                </a:solidFill>
                <a:latin typeface="Work Sans Light"/>
                <a:ea typeface="Work Sans Light"/>
                <a:cs typeface="Work Sans Light"/>
                <a:sym typeface="Work Sans Light"/>
              </a:rPr>
              <a:t> web scraping.</a:t>
            </a:r>
            <a:endParaRPr b="0" i="0" sz="1600" u="none" cap="none" strike="noStrike">
              <a:solidFill>
                <a:schemeClr val="dk1"/>
              </a:solidFill>
              <a:latin typeface="Work Sans Light"/>
              <a:ea typeface="Work Sans Light"/>
              <a:cs typeface="Work Sans Light"/>
              <a:sym typeface="Work Sans Light"/>
            </a:endParaRPr>
          </a:p>
        </p:txBody>
      </p:sp>
      <p:pic>
        <p:nvPicPr>
          <p:cNvPr id="159" name="Google Shape;159;p7"/>
          <p:cNvPicPr preferRelativeResize="0"/>
          <p:nvPr/>
        </p:nvPicPr>
        <p:blipFill rotWithShape="1">
          <a:blip r:embed="rId3">
            <a:alphaModFix/>
          </a:blip>
          <a:srcRect b="169" l="0" r="0" t="169"/>
          <a:stretch/>
        </p:blipFill>
        <p:spPr>
          <a:xfrm>
            <a:off x="7432900" y="-68150"/>
            <a:ext cx="7388902" cy="6994299"/>
          </a:xfrm>
          <a:prstGeom prst="rect">
            <a:avLst/>
          </a:prstGeom>
          <a:noFill/>
          <a:ln>
            <a:noFill/>
          </a:ln>
        </p:spPr>
      </p:pic>
      <p:sp>
        <p:nvSpPr>
          <p:cNvPr id="160" name="Google Shape;160;p7"/>
          <p:cNvSpPr/>
          <p:nvPr/>
        </p:nvSpPr>
        <p:spPr>
          <a:xfrm>
            <a:off x="1314046" y="349078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 name="Google Shape;161;p7"/>
          <p:cNvSpPr txBox="1"/>
          <p:nvPr/>
        </p:nvSpPr>
        <p:spPr>
          <a:xfrm>
            <a:off x="1403155" y="323285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Específicos</a:t>
            </a:r>
            <a:endParaRPr b="0" i="0" sz="1400" u="none" cap="none" strike="noStrike">
              <a:solidFill>
                <a:srgbClr val="000000"/>
              </a:solidFill>
              <a:latin typeface="Arial"/>
              <a:ea typeface="Arial"/>
              <a:cs typeface="Arial"/>
              <a:sym typeface="Arial"/>
            </a:endParaRPr>
          </a:p>
        </p:txBody>
      </p:sp>
      <p:sp>
        <p:nvSpPr>
          <p:cNvPr id="162" name="Google Shape;162;p7"/>
          <p:cNvSpPr txBox="1"/>
          <p:nvPr/>
        </p:nvSpPr>
        <p:spPr>
          <a:xfrm>
            <a:off x="764375" y="3909350"/>
            <a:ext cx="5634600" cy="3016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a:t>
            </a:r>
            <a:r>
              <a:rPr b="1" i="0" lang="es-MX" sz="1600" u="none" cap="none" strike="noStrike">
                <a:solidFill>
                  <a:schemeClr val="dk1"/>
                </a:solidFill>
                <a:latin typeface="Work Sans"/>
                <a:ea typeface="Work Sans"/>
                <a:cs typeface="Work Sans"/>
                <a:sym typeface="Work Sans"/>
              </a:rPr>
              <a:t>l</a:t>
            </a:r>
            <a:r>
              <a:rPr b="1" lang="es-MX" sz="1600">
                <a:solidFill>
                  <a:schemeClr val="dk1"/>
                </a:solidFill>
                <a:latin typeface="Work Sans"/>
                <a:ea typeface="Work Sans"/>
                <a:cs typeface="Work Sans"/>
                <a:sym typeface="Work Sans"/>
              </a:rPr>
              <a:t>a</a:t>
            </a:r>
            <a:r>
              <a:rPr b="1" i="0" lang="es-MX" sz="1600" u="none" cap="none" strike="noStrike">
                <a:solidFill>
                  <a:schemeClr val="dk1"/>
                </a:solidFill>
                <a:latin typeface="Work Sans"/>
                <a:ea typeface="Work Sans"/>
                <a:cs typeface="Work Sans"/>
                <a:sym typeface="Work Sans"/>
              </a:rPr>
              <a:t> </a:t>
            </a:r>
            <a:r>
              <a:rPr b="1" lang="es-MX" sz="1600">
                <a:solidFill>
                  <a:schemeClr val="dk1"/>
                </a:solidFill>
                <a:latin typeface="Work Sans"/>
                <a:ea typeface="Work Sans"/>
                <a:cs typeface="Work Sans"/>
                <a:sym typeface="Work Sans"/>
              </a:rPr>
              <a:t>Extracción de datos</a:t>
            </a:r>
            <a:r>
              <a:rPr b="0" i="0" lang="es-MX" sz="1600" u="none" cap="none" strike="noStrike">
                <a:solidFill>
                  <a:schemeClr val="dk1"/>
                </a:solidFill>
                <a:latin typeface="Work Sans Light"/>
                <a:ea typeface="Work Sans Light"/>
                <a:cs typeface="Work Sans Light"/>
                <a:sym typeface="Work Sans Light"/>
              </a:rPr>
              <a:t> de la Empresa </a:t>
            </a:r>
            <a:r>
              <a:rPr lang="es-MX" sz="1600">
                <a:solidFill>
                  <a:schemeClr val="dk1"/>
                </a:solidFill>
                <a:latin typeface="Work Sans Light"/>
                <a:ea typeface="Work Sans Light"/>
                <a:cs typeface="Work Sans Light"/>
                <a:sym typeface="Work Sans Light"/>
              </a:rPr>
              <a:t>“Mercado Libre”</a:t>
            </a:r>
            <a:r>
              <a:rPr b="0" i="0" lang="es-MX" sz="1600" u="none" cap="none" strike="noStrike">
                <a:solidFill>
                  <a:schemeClr val="dk1"/>
                </a:solidFill>
                <a:latin typeface="Work Sans Light"/>
                <a:ea typeface="Work Sans Light"/>
                <a:cs typeface="Work Sans Light"/>
                <a:sym typeface="Work Sans Light"/>
              </a:rPr>
              <a:t>.</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a:t>
            </a:r>
            <a:r>
              <a:rPr b="1" lang="es-MX" sz="1600">
                <a:solidFill>
                  <a:schemeClr val="dk1"/>
                </a:solidFill>
                <a:latin typeface="Work Sans"/>
                <a:ea typeface="Work Sans"/>
                <a:cs typeface="Work Sans"/>
                <a:sym typeface="Work Sans"/>
              </a:rPr>
              <a:t>la Limpieza y procesamiento de datos</a:t>
            </a:r>
            <a:r>
              <a:rPr b="0" i="0" lang="es-MX" sz="1600" u="none" cap="none" strike="noStrike">
                <a:solidFill>
                  <a:schemeClr val="dk1"/>
                </a:solidFill>
                <a:latin typeface="Work Sans Light"/>
                <a:ea typeface="Work Sans Light"/>
                <a:cs typeface="Work Sans Light"/>
                <a:sym typeface="Work Sans Light"/>
              </a:rPr>
              <a:t> de la Empresa </a:t>
            </a:r>
            <a:r>
              <a:rPr lang="es-MX" sz="1600">
                <a:solidFill>
                  <a:schemeClr val="dk1"/>
                </a:solidFill>
                <a:latin typeface="Work Sans Light"/>
                <a:ea typeface="Work Sans Light"/>
                <a:cs typeface="Work Sans Light"/>
                <a:sym typeface="Work Sans Light"/>
              </a:rPr>
              <a:t>“Mercado Libre”.</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a:t>
            </a:r>
            <a:r>
              <a:rPr b="1" i="0" lang="es-MX" sz="1600" u="none" cap="none" strike="noStrike">
                <a:solidFill>
                  <a:schemeClr val="dk1"/>
                </a:solidFill>
                <a:latin typeface="Work Sans"/>
                <a:ea typeface="Work Sans"/>
                <a:cs typeface="Work Sans"/>
                <a:sym typeface="Work Sans"/>
              </a:rPr>
              <a:t>la </a:t>
            </a:r>
            <a:r>
              <a:rPr b="1" lang="es-MX" sz="1600">
                <a:solidFill>
                  <a:schemeClr val="dk1"/>
                </a:solidFill>
                <a:latin typeface="Work Sans"/>
                <a:ea typeface="Work Sans"/>
                <a:cs typeface="Work Sans"/>
                <a:sym typeface="Work Sans"/>
              </a:rPr>
              <a:t>Construcción de la base de datos</a:t>
            </a:r>
            <a:r>
              <a:rPr b="0" i="0" lang="es-MX" sz="1600" u="none" cap="none" strike="noStrike">
                <a:solidFill>
                  <a:schemeClr val="dk1"/>
                </a:solidFill>
                <a:latin typeface="Work Sans Light"/>
                <a:ea typeface="Work Sans Light"/>
                <a:cs typeface="Work Sans Light"/>
                <a:sym typeface="Work Sans Light"/>
              </a:rPr>
              <a:t> de la Empresa </a:t>
            </a:r>
            <a:r>
              <a:rPr lang="es-MX" sz="1600">
                <a:solidFill>
                  <a:schemeClr val="dk1"/>
                </a:solidFill>
                <a:latin typeface="Work Sans Light"/>
                <a:ea typeface="Work Sans Light"/>
                <a:cs typeface="Work Sans Light"/>
                <a:sym typeface="Work Sans Light"/>
              </a:rPr>
              <a:t>“Mercado Libre”.</a:t>
            </a:r>
            <a:endParaRPr sz="1600">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Gestionar el </a:t>
            </a:r>
            <a:r>
              <a:rPr b="1" lang="es-MX" sz="1600">
                <a:solidFill>
                  <a:schemeClr val="dk1"/>
                </a:solidFill>
                <a:latin typeface="Work Sans"/>
                <a:ea typeface="Work Sans"/>
                <a:cs typeface="Work Sans"/>
                <a:sym typeface="Work Sans"/>
              </a:rPr>
              <a:t>Análisis de datos</a:t>
            </a:r>
            <a:r>
              <a:rPr b="0" i="0" lang="es-MX" sz="1600" u="none" cap="none" strike="noStrike">
                <a:solidFill>
                  <a:schemeClr val="dk1"/>
                </a:solidFill>
                <a:latin typeface="Work Sans Light"/>
                <a:ea typeface="Work Sans Light"/>
                <a:cs typeface="Work Sans Light"/>
                <a:sym typeface="Work Sans Light"/>
              </a:rPr>
              <a:t> de la Empresa </a:t>
            </a:r>
            <a:r>
              <a:rPr lang="es-MX" sz="1600">
                <a:solidFill>
                  <a:schemeClr val="dk1"/>
                </a:solidFill>
                <a:latin typeface="Work Sans Light"/>
                <a:ea typeface="Work Sans Light"/>
                <a:cs typeface="Work Sans Light"/>
                <a:sym typeface="Work Sans Light"/>
              </a:rPr>
              <a:t>“Mercado Libre”.</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8" name="Google Shape;168;p8"/>
          <p:cNvSpPr txBox="1"/>
          <p:nvPr/>
        </p:nvSpPr>
        <p:spPr>
          <a:xfrm>
            <a:off x="242950" y="1937174"/>
            <a:ext cx="11447400" cy="4155900"/>
          </a:xfrm>
          <a:prstGeom prst="rect">
            <a:avLst/>
          </a:prstGeom>
          <a:noFill/>
          <a:ln>
            <a:noFill/>
          </a:ln>
        </p:spPr>
        <p:txBody>
          <a:bodyPr anchorCtr="0" anchor="t" bIns="45700" lIns="91425" spcFirstLastPara="1" rIns="91425" wrap="square" tIns="45700">
            <a:spAutoFit/>
          </a:bodyPr>
          <a:lstStyle/>
          <a:p>
            <a:pPr indent="0" lvl="0" marL="457200" rtl="0" algn="just">
              <a:lnSpc>
                <a:spcPct val="200000"/>
              </a:lnSpc>
              <a:spcBef>
                <a:spcPts val="0"/>
              </a:spcBef>
              <a:spcAft>
                <a:spcPts val="0"/>
              </a:spcAft>
              <a:buNone/>
            </a:pPr>
            <a:r>
              <a:rPr lang="es-MX" sz="2100">
                <a:solidFill>
                  <a:schemeClr val="dk1"/>
                </a:solidFill>
                <a:latin typeface="Work Sans Light"/>
                <a:ea typeface="Work Sans Light"/>
                <a:cs typeface="Work Sans Light"/>
                <a:sym typeface="Work Sans Light"/>
              </a:rPr>
              <a:t>La meta de este sistema informático denominado LuckasEnt consiste en </a:t>
            </a:r>
            <a:r>
              <a:rPr b="1" lang="es-MX" sz="2100">
                <a:solidFill>
                  <a:schemeClr val="dk1"/>
                </a:solidFill>
                <a:latin typeface="Work Sans"/>
                <a:ea typeface="Work Sans"/>
                <a:cs typeface="Work Sans"/>
                <a:sym typeface="Work Sans"/>
              </a:rPr>
              <a:t>ofrecer a los usuarios en una fuente cierta para la comparación de los precios de los productos que pueden obtener en diferentes retails</a:t>
            </a:r>
            <a:r>
              <a:rPr lang="es-MX" sz="2100">
                <a:solidFill>
                  <a:schemeClr val="dk1"/>
                </a:solidFill>
                <a:latin typeface="Work Sans Light"/>
                <a:ea typeface="Work Sans Light"/>
                <a:cs typeface="Work Sans Light"/>
                <a:sym typeface="Work Sans Light"/>
              </a:rPr>
              <a:t> como Tiendas Makro, Tiendas Alkosto, Supertiendas, Mercado libre, entre otros, de tal forma, en el momento de realizar las compras, puedan buscar, la que mejor conserva su presupuesto en el momento de realizar las compras. </a:t>
            </a:r>
            <a:endParaRPr sz="1200">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200" u="none" cap="none" strike="noStrike">
              <a:solidFill>
                <a:schemeClr val="dk1"/>
              </a:solidFill>
              <a:latin typeface="Work Sans Light"/>
              <a:ea typeface="Work Sans Light"/>
              <a:cs typeface="Work Sans Light"/>
              <a:sym typeface="Work Sans Light"/>
            </a:endParaRPr>
          </a:p>
        </p:txBody>
      </p:sp>
      <p:pic>
        <p:nvPicPr>
          <p:cNvPr id="169" name="Google Shape;169;p8"/>
          <p:cNvPicPr preferRelativeResize="0"/>
          <p:nvPr/>
        </p:nvPicPr>
        <p:blipFill>
          <a:blip r:embed="rId3">
            <a:alphaModFix/>
          </a:blip>
          <a:stretch>
            <a:fillRect/>
          </a:stretch>
        </p:blipFill>
        <p:spPr>
          <a:xfrm>
            <a:off x="8636601" y="234163"/>
            <a:ext cx="1080000" cy="1080000"/>
          </a:xfrm>
          <a:prstGeom prst="rect">
            <a:avLst/>
          </a:prstGeom>
          <a:noFill/>
          <a:ln>
            <a:noFill/>
          </a:ln>
        </p:spPr>
      </p:pic>
      <p:pic>
        <p:nvPicPr>
          <p:cNvPr id="170" name="Google Shape;170;p8"/>
          <p:cNvPicPr preferRelativeResize="0"/>
          <p:nvPr/>
        </p:nvPicPr>
        <p:blipFill>
          <a:blip r:embed="rId4">
            <a:alphaModFix/>
          </a:blip>
          <a:stretch>
            <a:fillRect/>
          </a:stretch>
        </p:blipFill>
        <p:spPr>
          <a:xfrm>
            <a:off x="9765949" y="233262"/>
            <a:ext cx="1080000" cy="108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